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</p:sldMasterIdLst>
  <p:notesMasterIdLst>
    <p:notesMasterId r:id="rId25"/>
  </p:notesMasterIdLst>
  <p:sldIdLst>
    <p:sldId id="256" r:id="rId2"/>
    <p:sldId id="257" r:id="rId3"/>
    <p:sldId id="295" r:id="rId4"/>
    <p:sldId id="296" r:id="rId5"/>
    <p:sldId id="297" r:id="rId6"/>
    <p:sldId id="281" r:id="rId7"/>
    <p:sldId id="258" r:id="rId8"/>
    <p:sldId id="262" r:id="rId9"/>
    <p:sldId id="259" r:id="rId10"/>
    <p:sldId id="261" r:id="rId11"/>
    <p:sldId id="263" r:id="rId12"/>
    <p:sldId id="298" r:id="rId13"/>
    <p:sldId id="299" r:id="rId14"/>
    <p:sldId id="264" r:id="rId15"/>
    <p:sldId id="282" r:id="rId16"/>
    <p:sldId id="280" r:id="rId17"/>
    <p:sldId id="300" r:id="rId18"/>
    <p:sldId id="301" r:id="rId19"/>
    <p:sldId id="265" r:id="rId20"/>
    <p:sldId id="293" r:id="rId21"/>
    <p:sldId id="294" r:id="rId22"/>
    <p:sldId id="291" r:id="rId23"/>
    <p:sldId id="29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FCFCFE"/>
    <a:srgbClr val="C59EE2"/>
    <a:srgbClr val="C1A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3586" autoAdjust="0"/>
  </p:normalViewPr>
  <p:slideViewPr>
    <p:cSldViewPr snapToGrid="0">
      <p:cViewPr varScale="1">
        <p:scale>
          <a:sx n="119" d="100"/>
          <a:sy n="119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216610622217599E-2"/>
          <c:y val="1.8629581897616095E-2"/>
          <c:w val="0.9249706339523619"/>
          <c:h val="0.852566403649376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20"/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5.8907435042894564E-2"/>
                  <c:y val="4.42373385663390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Налоговые;</a:t>
                    </a:r>
                  </a:p>
                  <a:p>
                    <a:r>
                      <a:rPr lang="ru-RU" dirty="0" smtClean="0"/>
                      <a:t>8433,2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0.142404884914301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2473544547646276"/>
                  <c:y val="5.197289144799702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Неналоговые; </a:t>
                    </a:r>
                    <a:r>
                      <a:rPr lang="ru-RU" dirty="0" smtClean="0"/>
                      <a:t>3550,3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8342149500514038E-3"/>
                  <c:y val="-8.2002671764717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</a:t>
                    </a:r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10537,0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62736712048424"/>
                      <c:h val="0.15821087745046283"/>
                    </c:manualLayout>
                  </c15:layout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8433.2000000000007</c:v>
                </c:pt>
                <c:pt idx="1">
                  <c:v>3550.3</c:v>
                </c:pt>
                <c:pt idx="2">
                  <c:v>10537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blipFill dpi="0" rotWithShape="1">
          <a:blip xmlns:r="http://schemas.openxmlformats.org/officeDocument/2006/relationships" r:embed="rId3">
            <a:alphaModFix amt="75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09127910225343"/>
          <c:y val="0.94677067256578196"/>
          <c:w val="0.56381744179549353"/>
          <c:h val="5.0334581378445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Поступления от </a:t>
            </a:r>
            <a:r>
              <a:rPr lang="ru-RU" dirty="0" smtClean="0">
                <a:solidFill>
                  <a:srgbClr val="002060"/>
                </a:solidFill>
              </a:rPr>
              <a:t>уплаты налогов </a:t>
            </a:r>
            <a:r>
              <a:rPr lang="ru-RU" dirty="0">
                <a:solidFill>
                  <a:srgbClr val="002060"/>
                </a:solidFill>
              </a:rPr>
              <a:t>(тыс. рублей)</a:t>
            </a:r>
          </a:p>
        </c:rich>
      </c:tx>
      <c:layout>
        <c:manualLayout>
          <c:xMode val="edge"/>
          <c:yMode val="edge"/>
          <c:x val="0.458077745730138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thickness val="0"/>
      <c:spPr>
        <a:blipFill dpi="0" rotWithShape="1">
          <a:blip xmlns:r="http://schemas.openxmlformats.org/officeDocument/2006/relationships" r:embed="rId3">
            <a:alphaModFix amt="10000"/>
          </a:blip>
          <a:srcRect/>
          <a:stretch>
            <a:fillRect/>
          </a:stretch>
        </a:blip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5999239593817501E-2"/>
                  <c:y val="-1.5762549839370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 (127,4%</a:t>
                    </a:r>
                    <a:r>
                      <a:rPr lang="ru-RU" baseline="0" dirty="0" smtClean="0"/>
                      <a:t> к плану); 5242,2</a:t>
                    </a:r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234514659149976"/>
                  <c:y val="-0.12696978956510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сельхозналог</a:t>
                    </a:r>
                    <a:r>
                      <a:rPr lang="ru-RU" baseline="0" dirty="0" smtClean="0"/>
                      <a:t>; (80% к плану) 140,6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126092955901563E-2"/>
                  <c:y val="-0.163424497296946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 (73,1% к плану</a:t>
                    </a:r>
                    <a:r>
                      <a:rPr lang="ru-RU" baseline="0" dirty="0" smtClean="0"/>
                      <a:t>; 2565,3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532875110110434"/>
                  <c:y val="-0.134426723854354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(119,9% к плану)</a:t>
                    </a:r>
                    <a:r>
                      <a:rPr lang="ru-RU" baseline="0" dirty="0" smtClean="0"/>
                      <a:t>; 2565,3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 (117,6% к плану)</c:v>
                </c:pt>
                <c:pt idx="1">
                  <c:v>Земельный налог</c:v>
                </c:pt>
                <c:pt idx="2">
                  <c:v>ЕСН</c:v>
                </c:pt>
                <c:pt idx="3">
                  <c:v>Налог на имущество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5242.2</c:v>
                </c:pt>
                <c:pt idx="1">
                  <c:v>2565.3000000000002</c:v>
                </c:pt>
                <c:pt idx="2">
                  <c:v>140.6</c:v>
                </c:pt>
                <c:pt idx="3">
                  <c:v>2565.3000000000002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062840"/>
        <c:axId val="375295528"/>
        <c:axId val="0"/>
      </c:bar3DChart>
      <c:catAx>
        <c:axId val="373062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295528"/>
        <c:crosses val="autoZero"/>
        <c:auto val="1"/>
        <c:lblAlgn val="ctr"/>
        <c:lblOffset val="100"/>
        <c:noMultiLvlLbl val="0"/>
      </c:catAx>
      <c:valAx>
        <c:axId val="37529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6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  <a:alpha val="63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3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12258572612317E-2"/>
          <c:y val="0.19343942145315984"/>
          <c:w val="0.84994126790472391"/>
          <c:h val="0.715556091547771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>
                <a:outerShdw blurRad="266700" dist="1854200" dir="12660000" sx="157000" sy="157000" algn="ctr" rotWithShape="0">
                  <a:srgbClr val="000000">
                    <a:alpha val="6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8978540475368967E-2"/>
                  <c:y val="-6.16032936684058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Дотации; </a:t>
                    </a:r>
                    <a:r>
                      <a:rPr lang="ru-RU" dirty="0" smtClean="0"/>
                      <a:t>9338,4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8.699761530601828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8.51193601290351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Субвенции; 1252,8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0712296501608425E-2"/>
                  <c:y val="0.553633576176145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00206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Субсидии</a:t>
                    </a:r>
                    <a:r>
                      <a:rPr lang="ru-RU" baseline="0" dirty="0" smtClean="0"/>
                      <a:t>;</a:t>
                    </a:r>
                  </a:p>
                  <a:p>
                    <a:pPr>
                      <a:defRPr sz="1600" b="0" i="0" u="none" strike="noStrike" kern="1200" baseline="0">
                        <a:solidFill>
                          <a:srgbClr val="00206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81,9</a:t>
                    </a:r>
                  </a:p>
                </c:rich>
              </c:tx>
              <c:numFmt formatCode="#,##0.00" sourceLinked="0"/>
              <c:spPr>
                <a:xfrm>
                  <a:off x="1066799" y="4777234"/>
                  <a:ext cx="2465135" cy="859173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  <c15:layout>
                    <c:manualLayout>
                      <c:w val="0.11174524414425718"/>
                      <c:h val="0.194728621803892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8426780759191594E-2"/>
                  <c:y val="-5.74465443612115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МБТ; </a:t>
                    </a:r>
                    <a:r>
                      <a:rPr lang="ru-RU" dirty="0" smtClean="0"/>
                      <a:t>1,9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9338.4</c:v>
                </c:pt>
                <c:pt idx="1">
                  <c:v>81.900000000000006</c:v>
                </c:pt>
                <c:pt idx="2">
                  <c:v>1252.8</c:v>
                </c:pt>
                <c:pt idx="3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</a:t>
            </a:r>
          </a:p>
        </c:rich>
      </c:tx>
      <c:layout>
        <c:manualLayout>
          <c:xMode val="edge"/>
          <c:yMode val="edge"/>
          <c:x val="0.34025854886368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094388469989614"/>
          <c:y val="0.16581904722433805"/>
          <c:w val="0.26438179123810662"/>
          <c:h val="0.40687326728252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 и кинематография</c:v>
                </c:pt>
                <c:pt idx="1">
                  <c:v>Национальная экономика</c:v>
                </c:pt>
                <c:pt idx="2">
                  <c:v>Общегосударственные расходы</c:v>
                </c:pt>
                <c:pt idx="3">
                  <c:v>Национальная оборона</c:v>
                </c:pt>
                <c:pt idx="4">
                  <c:v>ЖКХ </c:v>
                </c:pt>
                <c:pt idx="5">
                  <c:v>Социальная политика</c:v>
                </c:pt>
                <c:pt idx="6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28.9</c:v>
                </c:pt>
                <c:pt idx="1">
                  <c:v>7.1</c:v>
                </c:pt>
                <c:pt idx="2">
                  <c:v>32</c:v>
                </c:pt>
                <c:pt idx="3">
                  <c:v>0.9</c:v>
                </c:pt>
                <c:pt idx="4">
                  <c:v>22.9</c:v>
                </c:pt>
                <c:pt idx="5">
                  <c:v>6.4</c:v>
                </c:pt>
                <c:pt idx="6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Расходы </a:t>
            </a:r>
            <a:r>
              <a:rPr lang="ru-RU" sz="2000" dirty="0" smtClean="0"/>
              <a:t>бюджета по отраслям (тыс. рублей)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FFFF00"/>
            </a:solidFill>
          </c:spPr>
          <c:explosion val="12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92D050"/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accent1"/>
                </a:outerShdw>
              </a:effectLst>
            </c:spPr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B050"/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Прочие расходы</c:v>
                </c:pt>
                <c:pt idx="1">
                  <c:v>Культура</c:v>
                </c:pt>
                <c:pt idx="2">
                  <c:v>ЖКХ</c:v>
                </c:pt>
                <c:pt idx="3">
                  <c:v>Управление</c:v>
                </c:pt>
                <c:pt idx="4">
                  <c:v>Развитие автодорог</c:v>
                </c:pt>
                <c:pt idx="5">
                  <c:v>Социальная политика</c:v>
                </c:pt>
                <c:pt idx="6">
                  <c:v>Пожарная безопасность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748.8</c:v>
                </c:pt>
                <c:pt idx="1">
                  <c:v>5115.5</c:v>
                </c:pt>
                <c:pt idx="2">
                  <c:v>4055.1</c:v>
                </c:pt>
                <c:pt idx="3">
                  <c:v>5076.8999999999996</c:v>
                </c:pt>
                <c:pt idx="4">
                  <c:v>1247.5999999999999</c:v>
                </c:pt>
                <c:pt idx="5">
                  <c:v>1136.7</c:v>
                </c:pt>
                <c:pt idx="6">
                  <c:v>312.8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chemeClr val="accent1">
            <a:lumMod val="5000"/>
            <a:lumOff val="95000"/>
            <a:alpha val="32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37122-16F7-497B-86ED-527C9DB314A8}" type="doc">
      <dgm:prSet loTypeId="urn:microsoft.com/office/officeart/2005/8/layout/h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1266FA0-F644-4518-B57A-4DB352085EF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gm:t>
    </dgm:pt>
    <dgm:pt modelId="{C72DC0F2-ECBF-4346-B630-CDC0030FDB29}" type="parTrans" cxnId="{729D2B62-3AEE-424D-B881-A6A15EAE0137}">
      <dgm:prSet/>
      <dgm:spPr/>
      <dgm:t>
        <a:bodyPr/>
        <a:lstStyle/>
        <a:p>
          <a:endParaRPr lang="ru-RU"/>
        </a:p>
      </dgm:t>
    </dgm:pt>
    <dgm:pt modelId="{FA7A982D-713B-4A76-9AB7-D03DB5008273}" type="sibTrans" cxnId="{729D2B62-3AEE-424D-B881-A6A15EAE0137}">
      <dgm:prSet/>
      <dgm:spPr/>
      <dgm:t>
        <a:bodyPr/>
        <a:lstStyle/>
        <a:p>
          <a:endParaRPr lang="ru-RU"/>
        </a:p>
      </dgm:t>
    </dgm:pt>
    <dgm:pt modelId="{10D95543-2DC6-42D5-9176-E09719A5731F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</dgm:t>
    </dgm:pt>
    <dgm:pt modelId="{1D7554A2-728C-4ACF-A3C4-E322C0093CB9}" type="parTrans" cxnId="{0A46BD07-6399-40BC-A705-A77674D345C4}">
      <dgm:prSet/>
      <dgm:spPr/>
      <dgm:t>
        <a:bodyPr/>
        <a:lstStyle/>
        <a:p>
          <a:endParaRPr lang="ru-RU"/>
        </a:p>
      </dgm:t>
    </dgm:pt>
    <dgm:pt modelId="{7CDEB991-3AF7-4D63-81C8-03D8B32A7C5C}" type="sibTrans" cxnId="{0A46BD07-6399-40BC-A705-A77674D345C4}">
      <dgm:prSet/>
      <dgm:spPr/>
      <dgm:t>
        <a:bodyPr/>
        <a:lstStyle/>
        <a:p>
          <a:endParaRPr lang="ru-RU"/>
        </a:p>
      </dgm:t>
    </dgm:pt>
    <dgm:pt modelId="{9F45AF2E-F8E6-4AF3-828B-D70A735CE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</a:p>
      </dgm:t>
    </dgm:pt>
    <dgm:pt modelId="{E47AF33E-1765-446E-AD54-507DB08644C1}" type="parTrans" cxnId="{8682EB44-0C1C-4C3A-B41C-B43A225EDBAB}">
      <dgm:prSet/>
      <dgm:spPr/>
      <dgm:t>
        <a:bodyPr/>
        <a:lstStyle/>
        <a:p>
          <a:endParaRPr lang="ru-RU"/>
        </a:p>
      </dgm:t>
    </dgm:pt>
    <dgm:pt modelId="{7F350B80-E0C1-4508-BDBD-D2F84AE9021B}" type="sibTrans" cxnId="{8682EB44-0C1C-4C3A-B41C-B43A225EDBAB}">
      <dgm:prSet/>
      <dgm:spPr/>
      <dgm:t>
        <a:bodyPr/>
        <a:lstStyle/>
        <a:p>
          <a:endParaRPr lang="ru-RU"/>
        </a:p>
      </dgm:t>
    </dgm:pt>
    <dgm:pt modelId="{96E0F994-2AB2-406B-A945-7246ED189E9C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</a:t>
          </a:r>
        </a:p>
      </dgm:t>
    </dgm:pt>
    <dgm:pt modelId="{267DF478-9F4C-4084-AA33-600C802C6036}" type="parTrans" cxnId="{736C7383-0839-478F-AD0B-CB34ABC034B9}">
      <dgm:prSet/>
      <dgm:spPr/>
      <dgm:t>
        <a:bodyPr/>
        <a:lstStyle/>
        <a:p>
          <a:endParaRPr lang="ru-RU"/>
        </a:p>
      </dgm:t>
    </dgm:pt>
    <dgm:pt modelId="{96389B40-2A1D-466E-92EB-0EE52078996E}" type="sibTrans" cxnId="{736C7383-0839-478F-AD0B-CB34ABC034B9}">
      <dgm:prSet/>
      <dgm:spPr/>
      <dgm:t>
        <a:bodyPr/>
        <a:lstStyle/>
        <a:p>
          <a:endParaRPr lang="ru-RU"/>
        </a:p>
      </dgm:t>
    </dgm:pt>
    <dgm:pt modelId="{5D79636E-CDAF-4B71-AF45-B437549CFC4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</dgm:t>
    </dgm:pt>
    <dgm:pt modelId="{4C9BC407-F564-43F9-A84E-973123857A8B}" type="parTrans" cxnId="{506F867F-A804-4090-B523-3650BA0CCAED}">
      <dgm:prSet/>
      <dgm:spPr/>
      <dgm:t>
        <a:bodyPr/>
        <a:lstStyle/>
        <a:p>
          <a:endParaRPr lang="ru-RU"/>
        </a:p>
      </dgm:t>
    </dgm:pt>
    <dgm:pt modelId="{7A184303-26CE-4908-AC94-CC87211B25F6}" type="sibTrans" cxnId="{506F867F-A804-4090-B523-3650BA0CCAED}">
      <dgm:prSet/>
      <dgm:spPr/>
      <dgm:t>
        <a:bodyPr/>
        <a:lstStyle/>
        <a:p>
          <a:endParaRPr lang="ru-RU"/>
        </a:p>
      </dgm:t>
    </dgm:pt>
    <dgm:pt modelId="{5E488290-8689-43F8-AD84-762D3CEE964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</a:t>
          </a:r>
        </a:p>
      </dgm:t>
    </dgm:pt>
    <dgm:pt modelId="{0220B3CF-5BBF-4934-839B-D9E2DA253863}" type="parTrans" cxnId="{1EF323B2-F075-4284-9C1B-8F5468216A31}">
      <dgm:prSet/>
      <dgm:spPr/>
      <dgm:t>
        <a:bodyPr/>
        <a:lstStyle/>
        <a:p>
          <a:endParaRPr lang="ru-RU"/>
        </a:p>
      </dgm:t>
    </dgm:pt>
    <dgm:pt modelId="{615FE0C4-E145-4261-BEB9-9B3F337AB516}" type="sibTrans" cxnId="{1EF323B2-F075-4284-9C1B-8F5468216A31}">
      <dgm:prSet/>
      <dgm:spPr/>
      <dgm:t>
        <a:bodyPr/>
        <a:lstStyle/>
        <a:p>
          <a:endParaRPr lang="ru-RU"/>
        </a:p>
      </dgm:t>
    </dgm:pt>
    <dgm:pt modelId="{D2E29C4C-96B8-4A7E-9447-5801C5727736}" type="pres">
      <dgm:prSet presAssocID="{77637122-16F7-497B-86ED-527C9DB314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78FD0-1770-4809-8222-00C66C4B098B}" type="pres">
      <dgm:prSet presAssocID="{21266FA0-F644-4518-B57A-4DB352085EF1}" presName="composite" presStyleCnt="0"/>
      <dgm:spPr/>
    </dgm:pt>
    <dgm:pt modelId="{205B95CA-3855-4DFC-8E7C-2DB4ED36F0DB}" type="pres">
      <dgm:prSet presAssocID="{21266FA0-F644-4518-B57A-4DB352085E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93AA0-73E0-4EDB-83ED-EED77EE5582F}" type="pres">
      <dgm:prSet presAssocID="{21266FA0-F644-4518-B57A-4DB352085EF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390F1-F288-4375-971C-0042701B89FE}" type="pres">
      <dgm:prSet presAssocID="{FA7A982D-713B-4A76-9AB7-D03DB5008273}" presName="space" presStyleCnt="0"/>
      <dgm:spPr/>
    </dgm:pt>
    <dgm:pt modelId="{5F12FF7E-2942-4A7D-AE97-1DA12CC71914}" type="pres">
      <dgm:prSet presAssocID="{9F45AF2E-F8E6-4AF3-828B-D70A735CEDFF}" presName="composite" presStyleCnt="0"/>
      <dgm:spPr/>
    </dgm:pt>
    <dgm:pt modelId="{D26AA95F-FBF5-45B6-AD43-6AC00C0EF2FB}" type="pres">
      <dgm:prSet presAssocID="{9F45AF2E-F8E6-4AF3-828B-D70A735CEDFF}" presName="parTx" presStyleLbl="alignNode1" presStyleIdx="1" presStyleCnt="3" custLinFactNeighborX="-1787" custLinFactNeighborY="-7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4429A-7F69-411B-B429-8C8C9755B79E}" type="pres">
      <dgm:prSet presAssocID="{9F45AF2E-F8E6-4AF3-828B-D70A735CEDFF}" presName="desTx" presStyleLbl="alignAccFollowNode1" presStyleIdx="1" presStyleCnt="3" custScaleX="96250" custScaleY="100053" custLinFactNeighborX="-326" custLinFactNeighborY="-1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CD695-3AEE-469E-8DB1-B9B8FFF26151}" type="pres">
      <dgm:prSet presAssocID="{7F350B80-E0C1-4508-BDBD-D2F84AE9021B}" presName="space" presStyleCnt="0"/>
      <dgm:spPr/>
    </dgm:pt>
    <dgm:pt modelId="{7D19D50E-9FAA-42EB-9DA9-3006FE0000DA}" type="pres">
      <dgm:prSet presAssocID="{5D79636E-CDAF-4B71-AF45-B437549CFC4C}" presName="composite" presStyleCnt="0"/>
      <dgm:spPr/>
    </dgm:pt>
    <dgm:pt modelId="{F6F37993-1FC1-4F9A-ACDD-84F332F05A36}" type="pres">
      <dgm:prSet presAssocID="{5D79636E-CDAF-4B71-AF45-B437549CFC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7B904-0208-4866-A492-BAF23529082A}" type="pres">
      <dgm:prSet presAssocID="{5D79636E-CDAF-4B71-AF45-B437549CFC4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6BD07-6399-40BC-A705-A77674D345C4}" srcId="{21266FA0-F644-4518-B57A-4DB352085EF1}" destId="{10D95543-2DC6-42D5-9176-E09719A5731F}" srcOrd="0" destOrd="0" parTransId="{1D7554A2-728C-4ACF-A3C4-E322C0093CB9}" sibTransId="{7CDEB991-3AF7-4D63-81C8-03D8B32A7C5C}"/>
    <dgm:cxn modelId="{C75CAE49-1833-4F6D-A0CF-300C030FA844}" type="presOf" srcId="{9F45AF2E-F8E6-4AF3-828B-D70A735CEDFF}" destId="{D26AA95F-FBF5-45B6-AD43-6AC00C0EF2FB}" srcOrd="0" destOrd="0" presId="urn:microsoft.com/office/officeart/2005/8/layout/hList1"/>
    <dgm:cxn modelId="{506F867F-A804-4090-B523-3650BA0CCAED}" srcId="{77637122-16F7-497B-86ED-527C9DB314A8}" destId="{5D79636E-CDAF-4B71-AF45-B437549CFC4C}" srcOrd="2" destOrd="0" parTransId="{4C9BC407-F564-43F9-A84E-973123857A8B}" sibTransId="{7A184303-26CE-4908-AC94-CC87211B25F6}"/>
    <dgm:cxn modelId="{AEB4C85F-FD26-42EC-BF2F-518F7FB3F4FE}" type="presOf" srcId="{10D95543-2DC6-42D5-9176-E09719A5731F}" destId="{57A93AA0-73E0-4EDB-83ED-EED77EE5582F}" srcOrd="0" destOrd="0" presId="urn:microsoft.com/office/officeart/2005/8/layout/hList1"/>
    <dgm:cxn modelId="{736C7383-0839-478F-AD0B-CB34ABC034B9}" srcId="{9F45AF2E-F8E6-4AF3-828B-D70A735CEDFF}" destId="{96E0F994-2AB2-406B-A945-7246ED189E9C}" srcOrd="0" destOrd="0" parTransId="{267DF478-9F4C-4084-AA33-600C802C6036}" sibTransId="{96389B40-2A1D-466E-92EB-0EE52078996E}"/>
    <dgm:cxn modelId="{C92F1918-4BFA-4896-B1E9-9B8532FD2C3F}" type="presOf" srcId="{96E0F994-2AB2-406B-A945-7246ED189E9C}" destId="{25A4429A-7F69-411B-B429-8C8C9755B79E}" srcOrd="0" destOrd="0" presId="urn:microsoft.com/office/officeart/2005/8/layout/hList1"/>
    <dgm:cxn modelId="{79870192-7E4C-490A-AA23-9386ADD4DABE}" type="presOf" srcId="{21266FA0-F644-4518-B57A-4DB352085EF1}" destId="{205B95CA-3855-4DFC-8E7C-2DB4ED36F0DB}" srcOrd="0" destOrd="0" presId="urn:microsoft.com/office/officeart/2005/8/layout/hList1"/>
    <dgm:cxn modelId="{FFEA38C9-DCA5-4343-A78A-FF721A432537}" type="presOf" srcId="{5D79636E-CDAF-4B71-AF45-B437549CFC4C}" destId="{F6F37993-1FC1-4F9A-ACDD-84F332F05A36}" srcOrd="0" destOrd="0" presId="urn:microsoft.com/office/officeart/2005/8/layout/hList1"/>
    <dgm:cxn modelId="{1EF323B2-F075-4284-9C1B-8F5468216A31}" srcId="{5D79636E-CDAF-4B71-AF45-B437549CFC4C}" destId="{5E488290-8689-43F8-AD84-762D3CEE9641}" srcOrd="0" destOrd="0" parTransId="{0220B3CF-5BBF-4934-839B-D9E2DA253863}" sibTransId="{615FE0C4-E145-4261-BEB9-9B3F337AB516}"/>
    <dgm:cxn modelId="{729D2B62-3AEE-424D-B881-A6A15EAE0137}" srcId="{77637122-16F7-497B-86ED-527C9DB314A8}" destId="{21266FA0-F644-4518-B57A-4DB352085EF1}" srcOrd="0" destOrd="0" parTransId="{C72DC0F2-ECBF-4346-B630-CDC0030FDB29}" sibTransId="{FA7A982D-713B-4A76-9AB7-D03DB5008273}"/>
    <dgm:cxn modelId="{67F62373-CC29-4C54-BAE5-11C3EA021D5C}" type="presOf" srcId="{5E488290-8689-43F8-AD84-762D3CEE9641}" destId="{8D97B904-0208-4866-A492-BAF23529082A}" srcOrd="0" destOrd="0" presId="urn:microsoft.com/office/officeart/2005/8/layout/hList1"/>
    <dgm:cxn modelId="{8682EB44-0C1C-4C3A-B41C-B43A225EDBAB}" srcId="{77637122-16F7-497B-86ED-527C9DB314A8}" destId="{9F45AF2E-F8E6-4AF3-828B-D70A735CEDFF}" srcOrd="1" destOrd="0" parTransId="{E47AF33E-1765-446E-AD54-507DB08644C1}" sibTransId="{7F350B80-E0C1-4508-BDBD-D2F84AE9021B}"/>
    <dgm:cxn modelId="{38EE9E96-C6B3-4028-BDFA-E118D64F3B0E}" type="presOf" srcId="{77637122-16F7-497B-86ED-527C9DB314A8}" destId="{D2E29C4C-96B8-4A7E-9447-5801C5727736}" srcOrd="0" destOrd="0" presId="urn:microsoft.com/office/officeart/2005/8/layout/hList1"/>
    <dgm:cxn modelId="{94897B60-74B6-42EF-AD3F-852CB2B7BC07}" type="presParOf" srcId="{D2E29C4C-96B8-4A7E-9447-5801C5727736}" destId="{73678FD0-1770-4809-8222-00C66C4B098B}" srcOrd="0" destOrd="0" presId="urn:microsoft.com/office/officeart/2005/8/layout/hList1"/>
    <dgm:cxn modelId="{1D3E3A71-1E5D-4275-873C-2E01A405FB4C}" type="presParOf" srcId="{73678FD0-1770-4809-8222-00C66C4B098B}" destId="{205B95CA-3855-4DFC-8E7C-2DB4ED36F0DB}" srcOrd="0" destOrd="0" presId="urn:microsoft.com/office/officeart/2005/8/layout/hList1"/>
    <dgm:cxn modelId="{B2752580-3452-4831-B86D-C5B19CB4BA11}" type="presParOf" srcId="{73678FD0-1770-4809-8222-00C66C4B098B}" destId="{57A93AA0-73E0-4EDB-83ED-EED77EE5582F}" srcOrd="1" destOrd="0" presId="urn:microsoft.com/office/officeart/2005/8/layout/hList1"/>
    <dgm:cxn modelId="{B4F5BFCD-842A-414E-B48C-C99AE570BB6C}" type="presParOf" srcId="{D2E29C4C-96B8-4A7E-9447-5801C5727736}" destId="{924390F1-F288-4375-971C-0042701B89FE}" srcOrd="1" destOrd="0" presId="urn:microsoft.com/office/officeart/2005/8/layout/hList1"/>
    <dgm:cxn modelId="{AE1D3845-3AAF-44DB-8048-E5CDE7FD4AC8}" type="presParOf" srcId="{D2E29C4C-96B8-4A7E-9447-5801C5727736}" destId="{5F12FF7E-2942-4A7D-AE97-1DA12CC71914}" srcOrd="2" destOrd="0" presId="urn:microsoft.com/office/officeart/2005/8/layout/hList1"/>
    <dgm:cxn modelId="{765C294B-9122-4BDE-BA00-0C3EE634FD1C}" type="presParOf" srcId="{5F12FF7E-2942-4A7D-AE97-1DA12CC71914}" destId="{D26AA95F-FBF5-45B6-AD43-6AC00C0EF2FB}" srcOrd="0" destOrd="0" presId="urn:microsoft.com/office/officeart/2005/8/layout/hList1"/>
    <dgm:cxn modelId="{CF53BEA2-C665-4031-B7AD-CA65B4A6C8F1}" type="presParOf" srcId="{5F12FF7E-2942-4A7D-AE97-1DA12CC71914}" destId="{25A4429A-7F69-411B-B429-8C8C9755B79E}" srcOrd="1" destOrd="0" presId="urn:microsoft.com/office/officeart/2005/8/layout/hList1"/>
    <dgm:cxn modelId="{3190E976-820A-4F45-80F4-32A814FAB96F}" type="presParOf" srcId="{D2E29C4C-96B8-4A7E-9447-5801C5727736}" destId="{E57CD695-3AEE-469E-8DB1-B9B8FFF26151}" srcOrd="3" destOrd="0" presId="urn:microsoft.com/office/officeart/2005/8/layout/hList1"/>
    <dgm:cxn modelId="{D1F7A23F-1662-48F3-8C8B-31B1108BC44C}" type="presParOf" srcId="{D2E29C4C-96B8-4A7E-9447-5801C5727736}" destId="{7D19D50E-9FAA-42EB-9DA9-3006FE0000DA}" srcOrd="4" destOrd="0" presId="urn:microsoft.com/office/officeart/2005/8/layout/hList1"/>
    <dgm:cxn modelId="{A7E37C25-E042-47A7-BA2C-C8768159B367}" type="presParOf" srcId="{7D19D50E-9FAA-42EB-9DA9-3006FE0000DA}" destId="{F6F37993-1FC1-4F9A-ACDD-84F332F05A36}" srcOrd="0" destOrd="0" presId="urn:microsoft.com/office/officeart/2005/8/layout/hList1"/>
    <dgm:cxn modelId="{9FC9F7F6-829F-41C2-9766-5ACCDB9BCD58}" type="presParOf" srcId="{7D19D50E-9FAA-42EB-9DA9-3006FE0000DA}" destId="{8D97B904-0208-4866-A492-BAF2352908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95CA-3855-4DFC-8E7C-2DB4ED36F0DB}">
      <dsp:nvSpPr>
        <dsp:cNvPr id="0" name=""/>
        <dsp:cNvSpPr/>
      </dsp:nvSpPr>
      <dsp:spPr>
        <a:xfrm>
          <a:off x="3688" y="61373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sp:txBody>
      <dsp:txXfrm>
        <a:off x="3688" y="61373"/>
        <a:ext cx="3596238" cy="547200"/>
      </dsp:txXfrm>
    </dsp:sp>
    <dsp:sp modelId="{57A93AA0-73E0-4EDB-83ED-EED77EE5582F}">
      <dsp:nvSpPr>
        <dsp:cNvPr id="0" name=""/>
        <dsp:cNvSpPr/>
      </dsp:nvSpPr>
      <dsp:spPr>
        <a:xfrm>
          <a:off x="3688" y="608573"/>
          <a:ext cx="3596238" cy="1827592"/>
        </a:xfrm>
        <a:prstGeom prst="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</dsp:txBody>
      <dsp:txXfrm>
        <a:off x="3688" y="608573"/>
        <a:ext cx="3596238" cy="1827592"/>
      </dsp:txXfrm>
    </dsp:sp>
    <dsp:sp modelId="{D26AA95F-FBF5-45B6-AD43-6AC00C0EF2FB}">
      <dsp:nvSpPr>
        <dsp:cNvPr id="0" name=""/>
        <dsp:cNvSpPr/>
      </dsp:nvSpPr>
      <dsp:spPr>
        <a:xfrm>
          <a:off x="4039135" y="20528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</a:p>
      </dsp:txBody>
      <dsp:txXfrm>
        <a:off x="4039135" y="20528"/>
        <a:ext cx="3596238" cy="547200"/>
      </dsp:txXfrm>
    </dsp:sp>
    <dsp:sp modelId="{25A4429A-7F69-411B-B429-8C8C9755B79E}">
      <dsp:nvSpPr>
        <dsp:cNvPr id="0" name=""/>
        <dsp:cNvSpPr/>
      </dsp:nvSpPr>
      <dsp:spPr>
        <a:xfrm>
          <a:off x="4159106" y="571605"/>
          <a:ext cx="3461379" cy="1828560"/>
        </a:xfrm>
        <a:prstGeom prst="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</a:t>
          </a:r>
        </a:p>
      </dsp:txBody>
      <dsp:txXfrm>
        <a:off x="4159106" y="571605"/>
        <a:ext cx="3461379" cy="1828560"/>
      </dsp:txXfrm>
    </dsp:sp>
    <dsp:sp modelId="{F6F37993-1FC1-4F9A-ACDD-84F332F05A36}">
      <dsp:nvSpPr>
        <dsp:cNvPr id="0" name=""/>
        <dsp:cNvSpPr/>
      </dsp:nvSpPr>
      <dsp:spPr>
        <a:xfrm>
          <a:off x="8203112" y="61373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</dsp:txBody>
      <dsp:txXfrm>
        <a:off x="8203112" y="61373"/>
        <a:ext cx="3596238" cy="547200"/>
      </dsp:txXfrm>
    </dsp:sp>
    <dsp:sp modelId="{8D97B904-0208-4866-A492-BAF23529082A}">
      <dsp:nvSpPr>
        <dsp:cNvPr id="0" name=""/>
        <dsp:cNvSpPr/>
      </dsp:nvSpPr>
      <dsp:spPr>
        <a:xfrm>
          <a:off x="8203112" y="608573"/>
          <a:ext cx="3596238" cy="1827592"/>
        </a:xfrm>
        <a:prstGeom prst="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</a:t>
          </a:r>
        </a:p>
      </dsp:txBody>
      <dsp:txXfrm>
        <a:off x="8203112" y="608573"/>
        <a:ext cx="3596238" cy="182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0.68231</cdr:x>
      <cdr:y>0.18091</cdr:y>
    </cdr:from>
    <cdr:to>
      <cdr:x>0.76905</cdr:x>
      <cdr:y>0.3161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92294" y="12236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0.02494</cdr:x>
      <cdr:y>0.41406</cdr:y>
    </cdr:from>
    <cdr:to>
      <cdr:x>0.2765</cdr:x>
      <cdr:y>0.65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920" y="2243667"/>
          <a:ext cx="2641600" cy="1278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CBD9-013F-45D2-8E2F-56D363AB6FF5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435F-355D-4FBB-AD3B-EC07E0F90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7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9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46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1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34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0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0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6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2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4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7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6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3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5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A63F-BACD-4CE3-9EBE-D7D3FC037DD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5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stapovoad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20" y="-313038"/>
            <a:ext cx="121835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57" y="1262743"/>
            <a:ext cx="11186356" cy="3477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Исполнение бюджета </a:t>
            </a:r>
          </a:p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Остаповского сельского поселения</a:t>
            </a:r>
          </a:p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 2016 год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1531" y="5691904"/>
            <a:ext cx="10854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Black" panose="020B0A04020102020204" pitchFamily="34" charset="0"/>
              </a:rPr>
              <a:t>Подготовлен на основе Решения Совета Остаповского сельского поселения от 26.04.2017 № 24 «Об утверждении отчета об исполнении бюджета Остаповского сельского поселения за 2016 год»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86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6477" y="146031"/>
            <a:ext cx="11857704" cy="5214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Неналоговые доходы бюджета Остаповского сельского поселения за 2016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6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637875"/>
              </p:ext>
            </p:extLst>
          </p:nvPr>
        </p:nvGraphicFramePr>
        <p:xfrm>
          <a:off x="393289" y="728167"/>
          <a:ext cx="11405421" cy="73944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261613"/>
                <a:gridCol w="1555388"/>
                <a:gridCol w="1588420"/>
              </a:tblGrid>
              <a:tr h="1055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тыс. руб.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94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них: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3550,3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985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Доходы, получаемые в виде арендной платы за земельный участки, государственная собственность на которые не разграничена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699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поселения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69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83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сельских поселений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886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поступления от использования имущества, находящегося в Доходы от реализации иного имущества, находящегося в собственности сельских поселений собственности сельских поселений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396,1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152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земельных участков, находящихся в собственности сельских поселений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2947,0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7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26" y="76551"/>
            <a:ext cx="11926529" cy="523220"/>
          </a:xfrm>
          <a:prstGeom prst="rect">
            <a:avLst/>
          </a:pr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Безвозмездные поступления – 10537,0 тыс. рублей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06600085"/>
              </p:ext>
            </p:extLst>
          </p:nvPr>
        </p:nvGraphicFramePr>
        <p:xfrm>
          <a:off x="727118" y="945808"/>
          <a:ext cx="11149781" cy="591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49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63582"/>
              </p:ext>
            </p:extLst>
          </p:nvPr>
        </p:nvGraphicFramePr>
        <p:xfrm>
          <a:off x="216568" y="1041754"/>
          <a:ext cx="10844464" cy="12198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6631"/>
                <a:gridCol w="1917032"/>
                <a:gridCol w="1279497"/>
                <a:gridCol w="1054629"/>
                <a:gridCol w="794085"/>
                <a:gridCol w="542015"/>
                <a:gridCol w="1094280"/>
                <a:gridCol w="786063"/>
                <a:gridCol w="850232"/>
              </a:tblGrid>
              <a:tr h="84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Код дохода по КД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Утвержденные плановые назначения в последней редакции решения о бюджете, 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2016 год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Исполнено в 2015 году,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Темп роста,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</a:tr>
              <a:tr h="677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Исполнено,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Отклонение от плановых назначений, руб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Уровень исполнения, 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Удельный вес в общем объеме доходов,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000 1 00 00000 00 0000 000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10412500,12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11983493,89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-1561984,78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8124804,58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Налоги на прибыль,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000 1 01 00000 00 0000 000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4115000,00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5242125,47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-1127125,47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127,4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4376708,41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Акцизы по подакцизным товарам (продукции)производимыми на территории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000 1 03 00000 00 0000 000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447590,01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466989,62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-19399,61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329583,58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141,7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Налоги на совокупный доход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000 1 05 00000 00 0000 000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                                                                                   175600,00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140614,78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4006,15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251329,65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Налоги на имущество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000 1 06 00000 00 0000 000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2140133,00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2565354,75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-425221,72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3025047,94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000 1 08 00000 00 0000 000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34113,78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18102,20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16011,58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44457,50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000 1 11 00000 00 0000 000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95563,33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137798,11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-42234,78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Доходы от оказания платных услуг (работ)нанимателями средств бюджета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000 1 13 00000 00 0000 000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000 1 14 00000 00 0000 000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3392500,00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3392500,00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Невыясненные поступления зачисляемые в бюджеты поселений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000 1 17 00000 00 0000 00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-9008,99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-9008,99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24" marR="33124" marT="0" marB="0" anchor="b"/>
                </a:tc>
              </a:tr>
              <a:tr h="42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Денежные взыскания (штрафы) за нарушение законодательства РФ о размещении заказов на поставки товаров, выполнение работ, оказания услуг для нужд поселений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000 116 0000 00 0000 000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000 2 00 00000 00 0000 000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10784212,40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10537011,06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247201,34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12107271,47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Дотации бюджетам РФ и муниципальных образований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000 2 02 01000 00 0000  151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9447541,00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9447541,00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8789020,00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Субсидии бюджетам субъектов РФ и муниципальных образований (межбюджетные субсидии)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000 2 02 02000 00 0000 151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81930,00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81930,00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1450000,00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Субвенции бюджетам субъектов РФ и муниципальных образований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000 2 02 03000 00 0000 151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1252841,40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1252841,40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1872490,90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000 2 02 04000 00 0000 151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1980,00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  <a:tr h="382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Возврат остатков субсидий , субвенций и иных межбюджетных трансфертов, имеющих целевой назначение, прошлых лет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000 2 19 05000 00 0000 151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-247201,34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-6219,43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97241" y="284511"/>
            <a:ext cx="7554687" cy="18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anose="020B0604020202020204" pitchFamily="34" charset="0"/>
                <a:ea typeface="Lucida Sans Unicode" panose="020B0602030504020204" pitchFamily="34" charset="0"/>
              </a:rPr>
              <a:t>Основные характеристики 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сполнения бюджета Остаповского сельского поселения по доходам за 2016 год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8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повлиявшие на исполнение плана по доходам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84821" y="325895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505" y="2446420"/>
            <a:ext cx="11518232" cy="3408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поступления в течение года от продажи имущества и продажи земельных участков, находящихся в муниципальной собственности, согласно плану приватизации и поданных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и проведенных аукционов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6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734812" y="25314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Расходы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84290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21981,2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17693,4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80,4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70" y="-82313"/>
            <a:ext cx="1613583" cy="16135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6059" y="-82313"/>
            <a:ext cx="2755570" cy="21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5" y="-456907"/>
            <a:ext cx="12995248" cy="7314907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34630399"/>
              </p:ext>
            </p:extLst>
          </p:nvPr>
        </p:nvGraphicFramePr>
        <p:xfrm>
          <a:off x="78658" y="-456907"/>
          <a:ext cx="14109290" cy="73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0035858"/>
              </p:ext>
            </p:extLst>
          </p:nvPr>
        </p:nvGraphicFramePr>
        <p:xfrm>
          <a:off x="776749" y="-117987"/>
          <a:ext cx="10500852" cy="644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6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716"/>
            <a:ext cx="11145698" cy="16576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</a:rPr>
              <a:t>Остаповского сельского поселения по </a:t>
            </a:r>
            <a:r>
              <a:rPr lang="ru-RU" b="1" dirty="0">
                <a:solidFill>
                  <a:schemeClr val="tx1"/>
                </a:solidFill>
              </a:rPr>
              <a:t>разделам и подразделам классификации расходов бюджетов в 2016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56800"/>
              </p:ext>
            </p:extLst>
          </p:nvPr>
        </p:nvGraphicFramePr>
        <p:xfrm>
          <a:off x="342537" y="1858211"/>
          <a:ext cx="6996726" cy="11838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791"/>
                <a:gridCol w="366057"/>
                <a:gridCol w="867833"/>
                <a:gridCol w="1417462"/>
                <a:gridCol w="969081"/>
                <a:gridCol w="912376"/>
                <a:gridCol w="810126"/>
              </a:tblGrid>
              <a:tr h="3179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уточненному плану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526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назначения, в последней редакции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endParaRPr lang="ru-RU" dirty="0"/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2016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первоначальному плану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5551218,52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5828318,52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5674043,89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77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998790,00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913790,00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913686,31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70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4095187,12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4180187,12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4163252,78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23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1241,40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23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55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633100,00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595863,40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85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332677,11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312767,02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77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28803,60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56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223500,00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303677,11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283963,42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09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2307761,89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1247631,57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2307761,89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1247631,57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5040000,00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6542737,63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4055081,61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1430000,00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2347356,00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1684739,09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286789,37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2320000,00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3157381,63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2083553,15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85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5318458,00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5681299,00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5115521,84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5318458,00</a:t>
                      </a: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5681299,00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5115521,84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1136800,00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1136720,00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1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36720,00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19026771,52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21981194,15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17693365,93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</a:tbl>
          </a:graphicData>
        </a:graphic>
      </p:graphicFrame>
      <p:sp>
        <p:nvSpPr>
          <p:cNvPr id="5" name="Control 20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Control 19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Control 18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17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16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ntrol 15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rol 14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Control 13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Control 12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Control 11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Control 10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Control 9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Control 8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Control 7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Control 6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Control 5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Control 4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Control 3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Control 2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Control 1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629" y="0"/>
            <a:ext cx="8596668" cy="16202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Причины отклонений исполнения бюджета за 2016 год по расходам  по разделам, подразделам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7678"/>
              </p:ext>
            </p:extLst>
          </p:nvPr>
        </p:nvGraphicFramePr>
        <p:xfrm>
          <a:off x="721895" y="1954372"/>
          <a:ext cx="9849852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9852"/>
              </a:tblGrid>
              <a:tr h="23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0102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Сокращена заработная плата главе поселения.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0104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увеличена на сумму сокращения в  из р.п.0102 в 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0104)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117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-р.п.0111 - Остаток ассигнований объясняется отсутствием ЧС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0113 - Дополнительные расходы ввиду в связи с реорганизацией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0309 - Выделение дополнительных бюджетных ассигнований в целях совершенствования системы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оповещения во время происшествий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чрезвычайных ситуаций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470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Выделение дополнительных бюджетных ассигнований на реализацию мероприятий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пожарной безопасности приобретение мотопомп.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0409 - Увеличение плана по акцизам по прогнозу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формирования дорожного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фонда а также для ремонта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дороги,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в связи с проведением электронных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аукционов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11761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0501, 0502, 0503 - Выделение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поддержки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поселений, сокращение расходов ввиду оплаты по актам выполненных работ, экономия в связи с проведением электронных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аукционов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352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0801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дополнительных МБТ для поддержки отдельных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категорий граждан, приобретение основного средства котел в СДК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07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61634"/>
              </p:ext>
            </p:extLst>
          </p:nvPr>
        </p:nvGraphicFramePr>
        <p:xfrm>
          <a:off x="0" y="0"/>
          <a:ext cx="12192000" cy="5006792"/>
        </p:xfrm>
        <a:graphic>
          <a:graphicData uri="http://schemas.openxmlformats.org/drawingml/2006/table">
            <a:tbl>
              <a:tblPr firstRow="1" bandRow="1"/>
              <a:tblGrid>
                <a:gridCol w="10097729"/>
                <a:gridCol w="1071716"/>
                <a:gridCol w="1022555"/>
              </a:tblGrid>
              <a:tr h="5899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61401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Исполнение</a:t>
                      </a:r>
                      <a:r>
                        <a:rPr lang="ru-RU" sz="2000" i="1" baseline="0" dirty="0" smtClean="0"/>
                        <a:t> бюджета по программным направлениям</a:t>
                      </a:r>
                      <a:endParaRPr lang="ru-RU" sz="20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228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228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228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52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90" y="895271"/>
            <a:ext cx="9253819" cy="50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333" y="372533"/>
            <a:ext cx="786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Главные направления оптимизации бюджета поселения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241" y="1546197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Увеличение доходной части бюджета за счет увеличения доли собственных доходов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86002" y="3784939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Контроль за недопущением неэффективных расходов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245" y="335630"/>
            <a:ext cx="9045678" cy="5001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Исполнение бюджета по программным направлениям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321" y="2160588"/>
            <a:ext cx="7109395" cy="3881437"/>
          </a:xfrm>
          <a:prstGeom prst="rect">
            <a:avLst/>
          </a:prstGeom>
          <a:effectLst>
            <a:outerShdw blurRad="50800" dist="50800" dir="5400000" algn="ctr" rotWithShape="0">
              <a:srgbClr val="57D3FF"/>
            </a:outerShdw>
          </a:effectLst>
        </p:spPr>
      </p:pic>
    </p:spTree>
    <p:extLst>
      <p:ext uri="{BB962C8B-B14F-4D97-AF65-F5344CB8AC3E}">
        <p14:creationId xmlns:p14="http://schemas.microsoft.com/office/powerpoint/2010/main" val="3499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368" y="365125"/>
            <a:ext cx="8042385" cy="1324861"/>
          </a:xfrm>
          <a:blipFill>
            <a:blip r:embed="rId2">
              <a:alphaModFix amt="1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2000" b="1" dirty="0" smtClean="0"/>
              <a:t>Исполнение</a:t>
            </a:r>
            <a:r>
              <a:rPr lang="ru-RU" sz="2000" dirty="0" smtClean="0"/>
              <a:t> </a:t>
            </a:r>
            <a:r>
              <a:rPr lang="ru-RU" sz="2000" b="1" dirty="0" smtClean="0"/>
              <a:t>бюджета по программным направлениям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91528"/>
              </p:ext>
            </p:extLst>
          </p:nvPr>
        </p:nvGraphicFramePr>
        <p:xfrm>
          <a:off x="2058843" y="1825625"/>
          <a:ext cx="9641545" cy="4349034"/>
        </p:xfrm>
        <a:graphic>
          <a:graphicData uri="http://schemas.openxmlformats.org/drawingml/2006/table">
            <a:tbl>
              <a:tblPr firstRow="1" firstCol="1" bandRow="1"/>
              <a:tblGrid>
                <a:gridCol w="431787"/>
                <a:gridCol w="4015433"/>
                <a:gridCol w="900255"/>
                <a:gridCol w="949161"/>
                <a:gridCol w="546975"/>
                <a:gridCol w="733589"/>
                <a:gridCol w="1185969"/>
                <a:gridCol w="878376"/>
              </a:tblGrid>
              <a:tr h="456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на 2014-2016 годы»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5 681 299,00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5115521,84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17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«Обеспечение деятельности, сохранение и развитие учреждений культуры на территории Остаповского сельского поселения»»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4 823 567,56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4441062,22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92,07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«Обеспечение информационно-библиотечного обслуживания населения»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757 731,44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633659,62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физической культуры и спорта на территории Остаповского сельского поселения»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 2014-2016 годы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5 406 877,12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5325784,17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7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«Обеспечение деятельности органов местного самоуправления Остаповского сельского поселения»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5 373 877,12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5304434,17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муниципальной службы»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 2016-2018 годы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70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«Поддержка субъектов малого предпринимательства»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716" y="136525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76173"/>
              </p:ext>
            </p:extLst>
          </p:nvPr>
        </p:nvGraphicFramePr>
        <p:xfrm>
          <a:off x="624115" y="2416629"/>
          <a:ext cx="10001704" cy="193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289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 год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Остаповское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8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2972" y="1188962"/>
            <a:ext cx="7814732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Остаповского сельского поселения(проекта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Остаповского сельского поселения </a:t>
            </a:r>
            <a:r>
              <a:rPr lang="en-US" sz="1400" dirty="0" smtClean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http://ostapovo</a:t>
            </a:r>
            <a:r>
              <a:rPr lang="ru-RU" sz="1400" dirty="0" smtClean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adm.ru</a:t>
            </a:r>
            <a:r>
              <a:rPr lang="en-US" sz="1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8(49351) </a:t>
            </a:r>
            <a:r>
              <a:rPr lang="en-US" sz="1400" dirty="0" smtClean="0">
                <a:latin typeface="Palatino Linotype" panose="02040502050505030304" pitchFamily="18" charset="0"/>
              </a:rPr>
              <a:t>3-04-09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Администрации: 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Пн-Чт: 08.00-17.00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Пт: 08.00-16.00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13.00-14.00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ru-RU" sz="1400" dirty="0">
                <a:latin typeface="Palatino Linotype" panose="02040502050505030304" pitchFamily="18" charset="0"/>
              </a:rPr>
              <a:t>ф</a:t>
            </a:r>
            <a:r>
              <a:rPr lang="ru-RU" sz="1400" dirty="0" smtClean="0">
                <a:latin typeface="Palatino Linotype" panose="02040502050505030304" pitchFamily="18" charset="0"/>
              </a:rPr>
              <a:t>инансового отдела Романова Светлана Васильевна</a:t>
            </a: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0" y="2363252"/>
            <a:ext cx="42291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5" y="3294185"/>
            <a:ext cx="1219200" cy="18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9265" y="-1036498"/>
            <a:ext cx="11825420" cy="34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 ТАКОЕ «БЮДЖЕТ ДЛЯ ГРАЖДАН»?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аналитический документ, разрабатываемый в целях предоставления гражданам актуальной информации об исполнении районного бюджета в формате, доступном для широкого круга пользователей.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представленной информации отражены положения Отчета об исполнении бюджета Остаповского сельского поселения за 2016 год.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9265" y="5331635"/>
            <a:ext cx="115824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Остаповском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сельском поселении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05263"/>
            <a:ext cx="2490788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31210965"/>
              </p:ext>
            </p:extLst>
          </p:nvPr>
        </p:nvGraphicFramePr>
        <p:xfrm>
          <a:off x="152399" y="968991"/>
          <a:ext cx="11803040" cy="249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 ТАКОЕ БЮДЖЕТ?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52400" y="3895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446585" y="3865873"/>
            <a:ext cx="825304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расходы бюджета превышают доходы, то бюджет исполняется  с дефицитом.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дефицитном бюджете растет долг и (или) снижаются остатки средств на счете бюджета.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34608"/>
              </p:ext>
            </p:extLst>
          </p:nvPr>
        </p:nvGraphicFramePr>
        <p:xfrm>
          <a:off x="1437929" y="1509774"/>
          <a:ext cx="9598246" cy="4889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48"/>
                <a:gridCol w="9397498"/>
              </a:tblGrid>
              <a:tr h="336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Остаповского сельского поселения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280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Построение системы открытости информации о бюджетном процессе и финансовых потоках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4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Концентрация финансовых ресурсов на приоритетных направлениях расходования бюджетных средств, определенных муниципальными программами Комсомольского муниципального района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4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Совершенствование финансовых механизмов оказания муниципальных услуг (выполнения работ) бюджетными и автономными учреждениями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28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Равного доступа населения к социальным услугам в сфере образования, культуры и спорта, повышения качества предоставляемых услуг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Достижение целевых показателей, утвержденных муниципальными программами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Остаповского сельского поселения,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планами мероприятий («дорожными картами») по развитию соответствующих отраслей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Внедрение механизмов эффективного контракта в муниципальных учреждениях в целях установления взаимосвязи между эффективностью деятельности работников и результатами труда, качеством оказываемых муниципальных услуг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9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Расширение и </a:t>
                      </a:r>
                      <a:r>
                        <a:rPr lang="ru-RU" sz="1000" dirty="0" smtClean="0">
                          <a:effectLst/>
                        </a:rPr>
                        <a:t>укрепление, с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9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Обеспечение проведения мероприятий </a:t>
                      </a:r>
                      <a:r>
                        <a:rPr lang="ru-RU" sz="1000" dirty="0" smtClean="0">
                          <a:effectLst/>
                        </a:rPr>
                        <a:t>по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решению проблем использования и развития  потенциала физической культуры и спорта для укрепления здоровья населения, популяризации массового спорта и приобщение различных категорий  населения к регулярным занятиям физической культурой и спортом, формирования здорового образа.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9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Оказание финансовой поддержки бюджетам сельских поселений на условиях </a:t>
                      </a:r>
                      <a:r>
                        <a:rPr lang="ru-RU" sz="1000" dirty="0" err="1">
                          <a:effectLst/>
                        </a:rPr>
                        <a:t>софинансирования</a:t>
                      </a:r>
                      <a:r>
                        <a:rPr lang="ru-RU" sz="1000" dirty="0">
                          <a:effectLst/>
                        </a:rPr>
                        <a:t> расходов на автомобильные дороги местного значения, в том числе на формирование муниципальных дорожных фондов, обеспечение потребностей граждан в качественных и доступных услугах в сфере транспорта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Реализация комплекса мер, направленных на стабильность финансовой поддержки муниципальных образований, повышение эффективности и целевого использования предоставленных межбюджетных трансфертов, а также необходимость проведения ими оптимизационных мероприятий в бюджетной сфере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</a:tbl>
          </a:graphicData>
        </a:graphic>
      </p:graphicFrame>
      <p:sp>
        <p:nvSpPr>
          <p:cNvPr id="27" name="Стрелка вправо 26"/>
          <p:cNvSpPr>
            <a:spLocks/>
          </p:cNvSpPr>
          <p:nvPr/>
        </p:nvSpPr>
        <p:spPr>
          <a:xfrm>
            <a:off x="1066638" y="1881698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Стрелка вправо 27"/>
          <p:cNvSpPr>
            <a:spLocks/>
          </p:cNvSpPr>
          <p:nvPr/>
        </p:nvSpPr>
        <p:spPr>
          <a:xfrm>
            <a:off x="1064222" y="2729459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Стрелка вправо 28"/>
          <p:cNvSpPr>
            <a:spLocks/>
          </p:cNvSpPr>
          <p:nvPr/>
        </p:nvSpPr>
        <p:spPr>
          <a:xfrm>
            <a:off x="1064222" y="3625747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Стрелка вправо 29"/>
          <p:cNvSpPr>
            <a:spLocks/>
          </p:cNvSpPr>
          <p:nvPr/>
        </p:nvSpPr>
        <p:spPr>
          <a:xfrm>
            <a:off x="1064222" y="4051559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Стрелка вправо 30"/>
          <p:cNvSpPr>
            <a:spLocks/>
          </p:cNvSpPr>
          <p:nvPr/>
        </p:nvSpPr>
        <p:spPr>
          <a:xfrm>
            <a:off x="1064222" y="4499663"/>
            <a:ext cx="355600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Стрелка вправо 31"/>
          <p:cNvSpPr>
            <a:spLocks/>
          </p:cNvSpPr>
          <p:nvPr/>
        </p:nvSpPr>
        <p:spPr>
          <a:xfrm>
            <a:off x="1064222" y="4933060"/>
            <a:ext cx="357187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Стрелка вправо 32"/>
          <p:cNvSpPr>
            <a:spLocks/>
          </p:cNvSpPr>
          <p:nvPr/>
        </p:nvSpPr>
        <p:spPr>
          <a:xfrm>
            <a:off x="1051001" y="5366457"/>
            <a:ext cx="355600" cy="401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Стрелка вправо 33"/>
          <p:cNvSpPr>
            <a:spLocks/>
          </p:cNvSpPr>
          <p:nvPr/>
        </p:nvSpPr>
        <p:spPr>
          <a:xfrm>
            <a:off x="1051001" y="5814168"/>
            <a:ext cx="355600" cy="401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Стрелка вправо 34"/>
          <p:cNvSpPr>
            <a:spLocks/>
          </p:cNvSpPr>
          <p:nvPr/>
        </p:nvSpPr>
        <p:spPr>
          <a:xfrm>
            <a:off x="1055120" y="1470105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Стрелка вправо 35"/>
          <p:cNvSpPr>
            <a:spLocks/>
          </p:cNvSpPr>
          <p:nvPr/>
        </p:nvSpPr>
        <p:spPr>
          <a:xfrm>
            <a:off x="1064222" y="2320540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7" name="Стрелка вправо 36"/>
          <p:cNvSpPr>
            <a:spLocks/>
          </p:cNvSpPr>
          <p:nvPr/>
        </p:nvSpPr>
        <p:spPr>
          <a:xfrm>
            <a:off x="1064222" y="3177227"/>
            <a:ext cx="357188" cy="4106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1828800" y="22154"/>
            <a:ext cx="9886949" cy="160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ОСНОВНЫЕ НАПРАВЛЕНИЯ БЮДЖЕТНОЙ ПОЛИТИКИ ОСТАПОВСКОГО СЕЛЬСКОГО ПОСЕЛЕНИЯ 2016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4105275" y="2303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04" y="4142503"/>
            <a:ext cx="1433384" cy="1983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0" y="1107648"/>
            <a:ext cx="3251553" cy="3251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983" y="346936"/>
            <a:ext cx="846849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Недоимка </a:t>
            </a:r>
            <a:r>
              <a:rPr lang="ru-RU" sz="3600" smtClean="0">
                <a:solidFill>
                  <a:schemeClr val="bg1"/>
                </a:solidFill>
              </a:rPr>
              <a:t>на 01.01.2017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6523" y="2317927"/>
            <a:ext cx="621956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1092,7 тыс. рублей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1473" y="4587963"/>
            <a:ext cx="588593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652,6 тыс. рублей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1440" y="25160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Доходы 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32416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21196,7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22520,5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106,2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02" y="0"/>
            <a:ext cx="1613583" cy="16135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1" y="83151"/>
            <a:ext cx="2498624" cy="19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714" y="166046"/>
            <a:ext cx="848523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Доходы бюджета Остаповского сельского поселения за 2016 год составили 22520,5 тыс. рублей, в том числе: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847256362"/>
              </p:ext>
            </p:extLst>
          </p:nvPr>
        </p:nvGraphicFramePr>
        <p:xfrm>
          <a:off x="698089" y="945808"/>
          <a:ext cx="11149781" cy="573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2645704"/>
              </p:ext>
            </p:extLst>
          </p:nvPr>
        </p:nvGraphicFramePr>
        <p:xfrm>
          <a:off x="265471" y="698090"/>
          <a:ext cx="11720052" cy="57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432" y="224825"/>
            <a:ext cx="11228439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Налоговые доходы – 8433,2 тыс. рублей (исполнены на 122,0% к плану)</a:t>
            </a:r>
            <a:endParaRPr lang="ru-RU" sz="200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1842</TotalTime>
  <Words>1968</Words>
  <Application>Microsoft Office PowerPoint</Application>
  <PresentationFormat>Широкоэкранный</PresentationFormat>
  <Paragraphs>603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Lucida Sans Unicode</vt:lpstr>
      <vt:lpstr>Palatino Linotype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повлиявшие на исполнение плана по доходам</vt:lpstr>
      <vt:lpstr>Презентация PowerPoint</vt:lpstr>
      <vt:lpstr>Презентация PowerPoint</vt:lpstr>
      <vt:lpstr>Презентация PowerPoint</vt:lpstr>
      <vt:lpstr>Расходы бюджета Остаповского сельского поселения по разделам и подразделам классификации расходов бюджетов в 2016 году</vt:lpstr>
      <vt:lpstr>Причины отклонений исполнения бюджета за 2016 год по расходам  по разделам, подразделам</vt:lpstr>
      <vt:lpstr>Презентация PowerPoint</vt:lpstr>
      <vt:lpstr> Исполнение бюджета по программным направлениям</vt:lpstr>
      <vt:lpstr>Исполнение бюджета по программным направлениям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svetlana</cp:lastModifiedBy>
  <cp:revision>243</cp:revision>
  <dcterms:created xsi:type="dcterms:W3CDTF">2016-04-12T08:22:33Z</dcterms:created>
  <dcterms:modified xsi:type="dcterms:W3CDTF">2017-08-24T12:13:42Z</dcterms:modified>
</cp:coreProperties>
</file>