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362" r:id="rId3"/>
    <p:sldId id="320" r:id="rId4"/>
    <p:sldId id="415" r:id="rId5"/>
    <p:sldId id="321" r:id="rId6"/>
    <p:sldId id="416" r:id="rId7"/>
    <p:sldId id="417" r:id="rId8"/>
    <p:sldId id="418" r:id="rId9"/>
    <p:sldId id="430" r:id="rId10"/>
    <p:sldId id="431" r:id="rId11"/>
    <p:sldId id="432" r:id="rId12"/>
    <p:sldId id="433" r:id="rId13"/>
    <p:sldId id="261" r:id="rId14"/>
    <p:sldId id="364" r:id="rId15"/>
    <p:sldId id="413" r:id="rId16"/>
    <p:sldId id="428" r:id="rId17"/>
    <p:sldId id="366" r:id="rId18"/>
    <p:sldId id="334" r:id="rId19"/>
    <p:sldId id="367" r:id="rId20"/>
    <p:sldId id="368" r:id="rId21"/>
    <p:sldId id="369" r:id="rId22"/>
    <p:sldId id="371" r:id="rId23"/>
    <p:sldId id="385" r:id="rId24"/>
    <p:sldId id="386" r:id="rId25"/>
    <p:sldId id="426" r:id="rId26"/>
    <p:sldId id="387" r:id="rId27"/>
    <p:sldId id="392" r:id="rId28"/>
    <p:sldId id="331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633" autoAdjust="0"/>
    <p:restoredTop sz="95607" autoAdjust="0"/>
  </p:normalViewPr>
  <p:slideViewPr>
    <p:cSldViewPr snapToGrid="0">
      <p:cViewPr varScale="1">
        <p:scale>
          <a:sx n="107" d="100"/>
          <a:sy n="107" d="100"/>
        </p:scale>
        <p:origin x="4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 9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16745913.75</c:v>
                </c:pt>
                <c:pt idx="1">
                  <c:v>17569287.579999998</c:v>
                </c:pt>
                <c:pt idx="2">
                  <c:v>-823373.83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16605588.720000001</c:v>
                </c:pt>
                <c:pt idx="1">
                  <c:v>17437033.989999998</c:v>
                </c:pt>
                <c:pt idx="2">
                  <c:v>-831445.27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14395118</c:v>
                </c:pt>
                <c:pt idx="1">
                  <c:v>14395118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13498034</c:v>
                </c:pt>
                <c:pt idx="1">
                  <c:v>13498034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13378500</c:v>
                </c:pt>
                <c:pt idx="1">
                  <c:v>13378500</c:v>
                </c:pt>
                <c:pt idx="2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190115440"/>
        <c:axId val="190115832"/>
        <c:axId val="223157552"/>
      </c:bar3DChart>
      <c:catAx>
        <c:axId val="19011544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190115832"/>
        <c:crosses val="autoZero"/>
        <c:auto val="1"/>
        <c:lblAlgn val="ctr"/>
        <c:lblOffset val="100"/>
        <c:noMultiLvlLbl val="0"/>
      </c:catAx>
      <c:valAx>
        <c:axId val="190115832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190115440"/>
        <c:crosses val="autoZero"/>
        <c:crossBetween val="between"/>
      </c:valAx>
      <c:serAx>
        <c:axId val="22315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0115832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9495708163"/>
          <c:y val="0.24525055586647126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  <c:spPr>
              <a:solidFill>
                <a:srgbClr val="CCFFFF"/>
              </a:solidFill>
            </c:spPr>
          </c:dPt>
          <c:dPt>
            <c:idx val="1"/>
            <c:bubble3D val="0"/>
            <c:spPr>
              <a:solidFill>
                <a:srgbClr val="CCFFFF"/>
              </a:solidFill>
            </c:spPr>
          </c:dPt>
          <c:dPt>
            <c:idx val="2"/>
            <c:bubble3D val="0"/>
            <c:explosion val="6"/>
            <c:spPr>
              <a:solidFill>
                <a:srgbClr val="CCFFFF"/>
              </a:solidFill>
            </c:spPr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3821000</c:v>
                </c:pt>
                <c:pt idx="1">
                  <c:v>314240</c:v>
                </c:pt>
                <c:pt idx="2">
                  <c:v>9345200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4025000</c:v>
                </c:pt>
                <c:pt idx="1">
                  <c:v>283500</c:v>
                </c:pt>
                <c:pt idx="2">
                  <c:v>10086618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20201год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  <c:spPr>
              <a:solidFill>
                <a:srgbClr val="66FFCC"/>
              </a:solidFill>
            </c:spPr>
          </c:dPt>
          <c:dPt>
            <c:idx val="1"/>
            <c:bubble3D val="0"/>
            <c:spPr>
              <a:solidFill>
                <a:srgbClr val="66FFCC"/>
              </a:solidFill>
            </c:spPr>
          </c:dPt>
          <c:dPt>
            <c:idx val="2"/>
            <c:bubble3D val="0"/>
            <c:explosion val="11"/>
            <c:spPr>
              <a:solidFill>
                <a:srgbClr val="66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3814000</c:v>
                </c:pt>
                <c:pt idx="1">
                  <c:v>296580</c:v>
                </c:pt>
                <c:pt idx="2">
                  <c:v>9546496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4494</c:v>
                </c:pt>
                <c:pt idx="1">
                  <c:v>3740</c:v>
                </c:pt>
                <c:pt idx="2">
                  <c:v>3814</c:v>
                </c:pt>
                <c:pt idx="3">
                  <c:v>3821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340</c:v>
                </c:pt>
                <c:pt idx="1">
                  <c:v>296.60000000000002</c:v>
                </c:pt>
                <c:pt idx="2">
                  <c:v>456</c:v>
                </c:pt>
                <c:pt idx="3">
                  <c:v>314.2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69824"/>
        <c:axId val="1439702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2019 год оценка</c:v>
                </c:pt>
                <c:pt idx="1">
                  <c:v>Доходы на 2020 год</c:v>
                </c:pt>
                <c:pt idx="2">
                  <c:v>Доходы на 2021 год</c:v>
                </c:pt>
                <c:pt idx="3">
                  <c:v>Доходы на 2022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11896.1</c:v>
                </c:pt>
                <c:pt idx="1">
                  <c:v>11644.5</c:v>
                </c:pt>
                <c:pt idx="2">
                  <c:v>9546.5</c:v>
                </c:pt>
                <c:pt idx="3">
                  <c:v>9345.2000000000007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69824"/>
        <c:axId val="143970216"/>
      </c:lineChart>
      <c:catAx>
        <c:axId val="14396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970216"/>
        <c:crosses val="autoZero"/>
        <c:auto val="1"/>
        <c:lblAlgn val="ctr"/>
        <c:lblOffset val="100"/>
        <c:noMultiLvlLbl val="0"/>
      </c:catAx>
      <c:valAx>
        <c:axId val="143970216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14396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8"/>
          </c:dPt>
          <c:dPt>
            <c:idx val="5"/>
            <c:bubble3D val="0"/>
            <c:explosion val="11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971568"/>
        <c:axId val="221185512"/>
      </c:barChart>
      <c:catAx>
        <c:axId val="14397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1185512"/>
        <c:crosses val="autoZero"/>
        <c:auto val="1"/>
        <c:lblAlgn val="ctr"/>
        <c:lblOffset val="100"/>
        <c:noMultiLvlLbl val="0"/>
      </c:catAx>
      <c:valAx>
        <c:axId val="221185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97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14338,4 тыс. рублей ( 91,7%);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13673,9 тыс. рублей (98,2%);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12983,8 тыс. рублей (99,6%)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1303,6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( 8,3 %);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251,3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(1,8 %);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50,0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(0,4%).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2020 году и плановом периоде 2021-2022 годов осуществлялось по программно-целевому принципу на основе муниципальных программ Остаповского сельского поселения. Исполнение бюджета в 2020 году  и плановом периоде на 2021 и 2022 годы 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2020 году составят 14338,4  тыс.  рублей или 91,7 %  от прогнозируемого общего объема расходов местного бюджета; в 2021 году- 13673,9 тыс. руб. или  98,2 %;, в 2022 году – 12983,8 тыс. руб. или 99,6 %.Как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- 4271,2 тыс. рублей или 27,3 %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28071" y="0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14338,4 тыс. рублей ( 91,7%);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13673,9 тыс. рублей (98,2%);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12983,8 тыс. рублей (99,6%)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071" y="542121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2020 году и плановом периоде 2021-2022 годов осуществлялось по программно-целевому принципу на основе муниципальных программ Остаповского сельского поселения. Исполнение бюджета в 2020 году  и плановом периоде на 2021 и 2022 годы 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2020 году составят 14338,4  тыс.  рублей или 91,7 %  от прогнозируемого общего объема расходов местного бюджета; в 2021 году- 13673,9 тыс. руб. или  98,2 %;, в 2022 году – 12983,8 тыс. руб. или 99,6 %.Как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- 4271,2 тыс. рублей или 27,3 %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1303,6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( 8,3 %);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251,3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(1,8 %);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50,0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(0,4%).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25.12.2020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39 от 25.11.2019 «О проекте бюджета Остаповского сельского поселения на 2021 год и на плановый период 2022 и 2023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08201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144395,1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4308,5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составят10086,6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13498,0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3412,4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9185,6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13378,5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4414,0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8964,5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2021-2023 годы (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35609"/>
              </p:ext>
            </p:extLst>
          </p:nvPr>
        </p:nvGraphicFramePr>
        <p:xfrm>
          <a:off x="878889" y="782287"/>
          <a:ext cx="7797439" cy="4482172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4847,2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4288,2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4308,5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4312,4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3149,3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11898,7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10086,6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9185,6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000 2 02 01000 00 0000 151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10064,7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9345,2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86402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22785"/>
                <a:gridCol w="629422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582,5%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1149,0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16745,9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16605,6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14395,,1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13498,0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13378,5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2021 год и плановый период 2022-2023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8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7 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2021 год и плановый период 2022-2023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529439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7888549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2560599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06656"/>
              </p:ext>
            </p:extLst>
          </p:nvPr>
        </p:nvGraphicFramePr>
        <p:xfrm>
          <a:off x="130628" y="875555"/>
          <a:ext cx="7035282" cy="3948673"/>
        </p:xfrm>
        <a:graphic>
          <a:graphicData uri="http://schemas.openxmlformats.org/drawingml/2006/table">
            <a:tbl>
              <a:tblPr/>
              <a:tblGrid>
                <a:gridCol w="597535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5942,7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5768,3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5712,0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6234,0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214,9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3649,2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3649,2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3718,6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15642,0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13320,7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12806,4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2021 год и плановый период 2022-2023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5459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2021 год и плановый период 2022-2023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43591"/>
              </p:ext>
            </p:extLst>
          </p:nvPr>
        </p:nvGraphicFramePr>
        <p:xfrm>
          <a:off x="687821" y="1262356"/>
          <a:ext cx="8083945" cy="4422254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188,1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287,0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195,0%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74,4 %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4766,6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4 702,0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5105,9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5227,6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5227,6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95,7,0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2773,0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2 984,6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3625,6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121,5 %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3058,2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3220,9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107,9 %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7019,5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6 980,0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4841,0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4059,6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4078,7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17763,7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18200,4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15642,0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87,8%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13320,7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12806,4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80194"/>
              </p:ext>
            </p:extLst>
          </p:nvPr>
        </p:nvGraphicFramePr>
        <p:xfrm>
          <a:off x="2528594" y="1683974"/>
          <a:ext cx="5390236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763428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4178,1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5542,4 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2020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2021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206" y="5528193"/>
            <a:ext cx="22338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4347,8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9416"/>
              </p:ext>
            </p:extLst>
          </p:nvPr>
        </p:nvGraphicFramePr>
        <p:xfrm>
          <a:off x="2875588" y="2529488"/>
          <a:ext cx="5696911" cy="2818777"/>
        </p:xfrm>
        <a:graphic>
          <a:graphicData uri="http://schemas.openxmlformats.org/drawingml/2006/table">
            <a:tbl>
              <a:tblPr/>
              <a:tblGrid>
                <a:gridCol w="394999"/>
                <a:gridCol w="1093562"/>
                <a:gridCol w="184457"/>
                <a:gridCol w="605568"/>
                <a:gridCol w="671849"/>
                <a:gridCol w="625780"/>
                <a:gridCol w="730076"/>
                <a:gridCol w="718487"/>
                <a:gridCol w="672133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2222900" cy="1927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3625231"/>
            <a:ext cx="2128712" cy="17721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64" y="5528193"/>
            <a:ext cx="1861167" cy="1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90,0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41188"/>
              </p:ext>
            </p:extLst>
          </p:nvPr>
        </p:nvGraphicFramePr>
        <p:xfrm>
          <a:off x="3372463" y="1678522"/>
          <a:ext cx="5039301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577854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5671,5 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39499"/>
              </p:ext>
            </p:extLst>
          </p:nvPr>
        </p:nvGraphicFramePr>
        <p:xfrm>
          <a:off x="3127816" y="1599179"/>
          <a:ext cx="5750713" cy="3138782"/>
        </p:xfrm>
        <a:graphic>
          <a:graphicData uri="http://schemas.openxmlformats.org/drawingml/2006/table">
            <a:tbl>
              <a:tblPr/>
              <a:tblGrid>
                <a:gridCol w="346986"/>
                <a:gridCol w="1296076"/>
                <a:gridCol w="421298"/>
                <a:gridCol w="477472"/>
                <a:gridCol w="414860"/>
                <a:gridCol w="414860"/>
                <a:gridCol w="414860"/>
                <a:gridCol w="414275"/>
                <a:gridCol w="286131"/>
                <a:gridCol w="477472"/>
                <a:gridCol w="377412"/>
                <a:gridCol w="40901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15,0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06254"/>
              </p:ext>
            </p:extLst>
          </p:nvPr>
        </p:nvGraphicFramePr>
        <p:xfrm>
          <a:off x="3333983" y="1641986"/>
          <a:ext cx="5392767" cy="5257885"/>
        </p:xfrm>
        <a:graphic>
          <a:graphicData uri="http://schemas.openxmlformats.org/drawingml/2006/table">
            <a:tbl>
              <a:tblPr/>
              <a:tblGrid>
                <a:gridCol w="388382"/>
                <a:gridCol w="855756"/>
                <a:gridCol w="466826"/>
                <a:gridCol w="627884"/>
                <a:gridCol w="568171"/>
                <a:gridCol w="630315"/>
                <a:gridCol w="594803"/>
                <a:gridCol w="648070"/>
                <a:gridCol w="612560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49690"/>
              </p:ext>
            </p:extLst>
          </p:nvPr>
        </p:nvGraphicFramePr>
        <p:xfrm>
          <a:off x="3687092" y="1355200"/>
          <a:ext cx="4474745" cy="5072849"/>
        </p:xfrm>
        <a:graphic>
          <a:graphicData uri="http://schemas.openxmlformats.org/drawingml/2006/table">
            <a:tbl>
              <a:tblPr/>
              <a:tblGrid>
                <a:gridCol w="340277"/>
                <a:gridCol w="1238239"/>
                <a:gridCol w="663755"/>
                <a:gridCol w="437540"/>
                <a:gridCol w="447911"/>
                <a:gridCol w="481781"/>
                <a:gridCol w="427703"/>
                <a:gridCol w="437539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22019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Arial"/>
                          <a:ea typeface="Times New Roman"/>
                          <a:cs typeface="Times New Roman"/>
                        </a:rPr>
                        <a:t>оотчет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2021 год и на плановый период 2022 и 2023 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30059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205,00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колодцев-401,9  мест захоронений.-144,4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Ostapovo@yandex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счетный орган для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http://www.ostapovo-adm.ru/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2019-2023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92188"/>
              </p:ext>
            </p:extLst>
          </p:nvPr>
        </p:nvGraphicFramePr>
        <p:xfrm>
          <a:off x="656947" y="1045031"/>
          <a:ext cx="7638589" cy="5314711"/>
        </p:xfrm>
        <a:graphic>
          <a:graphicData uri="http://schemas.openxmlformats.org/drawingml/2006/table">
            <a:tbl>
              <a:tblPr/>
              <a:tblGrid>
                <a:gridCol w="2674956"/>
                <a:gridCol w="849552"/>
                <a:gridCol w="791818"/>
                <a:gridCol w="791818"/>
                <a:gridCol w="791818"/>
                <a:gridCol w="791818"/>
                <a:gridCol w="946809"/>
              </a:tblGrid>
              <a:tr h="16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2.1. Демография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сельского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3,476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8,00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11,48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185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71,0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2.2. Труд и занятость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1,08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занятых в экономике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Учащиеся в трудоспособном возрасте, обучающиеся с отрывом от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0,047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0,037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зарегистрированной безработицы к трудоспособному населению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15707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16744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17330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2.3.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Денежные доходы в расчете на душу населения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8723,567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9337,71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9677,73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103,33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назначенных месячных пенсий пенсионеров, состоящих на учете в отделениях Пенсионного фонда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13201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13401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13600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13800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2021 год и плановый период 2022-2023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54501099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2020 - 2022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83047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16745913,75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16605588,72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14395118,00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13498034,00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13378500,00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17261035,43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17437033,99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14395118,00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13498034,00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13378500,00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-823373,83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-831445,27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49240878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28471594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6046749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11559</TotalTime>
  <Words>4057</Words>
  <Application>Microsoft Office PowerPoint</Application>
  <PresentationFormat>Экран (4:3)</PresentationFormat>
  <Paragraphs>1281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2019-2023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2020 - 2022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2021-2023 годы</vt:lpstr>
      <vt:lpstr>Структура налоговых, неналоговых доходов и безвозмездных поступлений  бюджета Остаповского сельского поселения на 2021-2023 годы (тыс.руб.)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2021 год и плановый период 2022-2023 годов</vt:lpstr>
      <vt:lpstr>Структура расходов бюджета Остаповского поселения на 2021 год и плановый период 2022-2023 годов</vt:lpstr>
      <vt:lpstr>Структура расходов Остаповского сельского поселения на 2021 год и плановый период 2022-2023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957</cp:revision>
  <dcterms:created xsi:type="dcterms:W3CDTF">2010-06-18T09:27:04Z</dcterms:created>
  <dcterms:modified xsi:type="dcterms:W3CDTF">2020-12-25T10:18:12Z</dcterms:modified>
</cp:coreProperties>
</file>