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1"/>
  </p:notesMasterIdLst>
  <p:sldIdLst>
    <p:sldId id="256" r:id="rId2"/>
    <p:sldId id="362" r:id="rId3"/>
    <p:sldId id="320" r:id="rId4"/>
    <p:sldId id="415" r:id="rId5"/>
    <p:sldId id="321" r:id="rId6"/>
    <p:sldId id="416" r:id="rId7"/>
    <p:sldId id="417" r:id="rId8"/>
    <p:sldId id="418" r:id="rId9"/>
    <p:sldId id="430" r:id="rId10"/>
    <p:sldId id="431" r:id="rId11"/>
    <p:sldId id="432" r:id="rId12"/>
    <p:sldId id="433" r:id="rId13"/>
    <p:sldId id="261" r:id="rId14"/>
    <p:sldId id="364" r:id="rId15"/>
    <p:sldId id="413" r:id="rId16"/>
    <p:sldId id="428" r:id="rId17"/>
    <p:sldId id="366" r:id="rId18"/>
    <p:sldId id="334" r:id="rId19"/>
    <p:sldId id="367" r:id="rId20"/>
    <p:sldId id="368" r:id="rId21"/>
    <p:sldId id="369" r:id="rId22"/>
    <p:sldId id="371" r:id="rId23"/>
    <p:sldId id="385" r:id="rId24"/>
    <p:sldId id="386" r:id="rId25"/>
    <p:sldId id="426" r:id="rId26"/>
    <p:sldId id="387" r:id="rId27"/>
    <p:sldId id="392" r:id="rId28"/>
    <p:sldId id="331" r:id="rId29"/>
    <p:sldId id="330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CFFFF"/>
    <a:srgbClr val="66FFCC"/>
    <a:srgbClr val="9966FF"/>
    <a:srgbClr val="FFCCFF"/>
    <a:srgbClr val="10A40C"/>
    <a:srgbClr val="66FFFF"/>
    <a:srgbClr val="FC4C59"/>
    <a:srgbClr val="FF99FF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633" autoAdjust="0"/>
    <p:restoredTop sz="95607" autoAdjust="0"/>
  </p:normalViewPr>
  <p:slideViewPr>
    <p:cSldViewPr snapToGrid="0">
      <p:cViewPr varScale="1">
        <p:scale>
          <a:sx n="107" d="100"/>
          <a:sy n="107" d="100"/>
        </p:scale>
        <p:origin x="12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934387517884914E-2"/>
          <c:y val="1.8465685850525146E-2"/>
          <c:w val="0.92825926636236367"/>
          <c:h val="0.8946964101709683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 факт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8.5931758530183727E-3"/>
                  <c:y val="-6.36070984520186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964884541386467E-3"/>
                  <c:y val="6.171558933185238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16698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8283174807893588E-3"/>
                  <c:y val="-1.8902702457806572E-4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smtClean="0"/>
                      <a:t>3 013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16716103.699999999</c:v>
                </c:pt>
                <c:pt idx="1">
                  <c:v>17164220.260000002</c:v>
                </c:pt>
                <c:pt idx="2">
                  <c:v>-823373.83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 оценка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37520953004814E-3"/>
                  <c:y val="-3.18050975299240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210565726035376E-3"/>
                  <c:y val="8.25887684564187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402224556433784E-3"/>
                  <c:y val="8.87559919073891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17485490.91</c:v>
                </c:pt>
                <c:pt idx="1">
                  <c:v>18481574.109999999</c:v>
                </c:pt>
                <c:pt idx="2">
                  <c:v>996083.19999999995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/>
          </c:spPr>
          <c:invertIfNegative val="0"/>
          <c:dLbls>
            <c:dLbl>
              <c:idx val="0"/>
              <c:layout>
                <c:manualLayout>
                  <c:x val="6.7976834688462514E-3"/>
                  <c:y val="8.06984982106382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8786311843205689E-3"/>
                  <c:y val="5.50606241316843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8919591407632146E-4"/>
                  <c:y val="3.780540491561317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16718059.07</c:v>
                </c:pt>
                <c:pt idx="1">
                  <c:v>16718059.07</c:v>
                </c:pt>
                <c:pt idx="2" formatCode="#,##0">
                  <c:v>0</c:v>
                </c:pt>
              </c:numCache>
            </c:numRef>
          </c:val>
          <c:shape val="pyramid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2023год2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903913137100996E-3"/>
                  <c:y val="-1.9411254521636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756251371299586E-3"/>
                  <c:y val="-2.2024249652673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1012124826336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Лист1!$E$2:$E$4</c:f>
              <c:numCache>
                <c:formatCode>#,##0.00</c:formatCode>
                <c:ptCount val="3"/>
                <c:pt idx="0">
                  <c:v>15374200</c:v>
                </c:pt>
                <c:pt idx="1">
                  <c:v>15374200</c:v>
                </c:pt>
                <c:pt idx="2" formatCode="#,##0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8159382542147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Лист1!$F$2:$F$4</c:f>
              <c:numCache>
                <c:formatCode>#,##0.00</c:formatCode>
                <c:ptCount val="3"/>
                <c:pt idx="0">
                  <c:v>15408700</c:v>
                </c:pt>
                <c:pt idx="1">
                  <c:v>15408700</c:v>
                </c:pt>
                <c:pt idx="2" formatCode="#,##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4"/>
        <c:gapDepth val="336"/>
        <c:shape val="box"/>
        <c:axId val="245650240"/>
        <c:axId val="245650632"/>
        <c:axId val="247050000"/>
      </c:bar3DChart>
      <c:catAx>
        <c:axId val="245650240"/>
        <c:scaling>
          <c:orientation val="minMax"/>
        </c:scaling>
        <c:delete val="0"/>
        <c:axPos val="b"/>
        <c:minorGridlines/>
        <c:numFmt formatCode="General" sourceLinked="0"/>
        <c:majorTickMark val="none"/>
        <c:minorTickMark val="none"/>
        <c:tickLblPos val="nextTo"/>
        <c:crossAx val="245650632"/>
        <c:crosses val="autoZero"/>
        <c:auto val="1"/>
        <c:lblAlgn val="ctr"/>
        <c:lblOffset val="100"/>
        <c:noMultiLvlLbl val="0"/>
      </c:catAx>
      <c:valAx>
        <c:axId val="245650632"/>
        <c:scaling>
          <c:orientation val="minMax"/>
        </c:scaling>
        <c:delete val="0"/>
        <c:axPos val="l"/>
        <c:majorGridlines/>
        <c:minorGridlines/>
        <c:numFmt formatCode="#,##0" sourceLinked="0"/>
        <c:majorTickMark val="out"/>
        <c:minorTickMark val="none"/>
        <c:tickLblPos val="nextTo"/>
        <c:crossAx val="245650240"/>
        <c:crosses val="autoZero"/>
        <c:crossBetween val="between"/>
      </c:valAx>
      <c:serAx>
        <c:axId val="247050000"/>
        <c:scaling>
          <c:orientation val="minMax"/>
        </c:scaling>
        <c:delete val="0"/>
        <c:axPos val="b"/>
        <c:majorTickMark val="out"/>
        <c:minorTickMark val="none"/>
        <c:tickLblPos val="nextTo"/>
        <c:crossAx val="245650632"/>
        <c:crosses val="autoZero"/>
      </c:serAx>
    </c:plotArea>
    <c:legend>
      <c:legendPos val="r"/>
      <c:layout>
        <c:manualLayout>
          <c:xMode val="edge"/>
          <c:yMode val="edge"/>
          <c:x val="0.85764934419373429"/>
          <c:y val="0.23721570339839251"/>
          <c:w val="0.1272716589481416"/>
          <c:h val="0.2410105402075872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2024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40231962553002681"/>
          <c:y val="0.11253223647391601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494547131107407"/>
          <c:y val="0.17376197192035842"/>
          <c:w val="0.75215508509846862"/>
          <c:h val="0.63761210320276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CCFFFF"/>
            </a:solidFill>
          </c:spPr>
          <c:dPt>
            <c:idx val="0"/>
            <c:bubble3D val="0"/>
            <c:explosion val="10"/>
          </c:dPt>
          <c:dPt>
            <c:idx val="1"/>
            <c:bubble3D val="0"/>
          </c:dPt>
          <c:dPt>
            <c:idx val="2"/>
            <c:bubble3D val="0"/>
            <c:explosion val="6"/>
          </c:dPt>
          <c:dLbls>
            <c:dLbl>
              <c:idx val="1"/>
              <c:layout>
                <c:manualLayout>
                  <c:x val="-1.1845796409458697E-2"/>
                  <c:y val="3.52871220486137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4934000</c:v>
                </c:pt>
                <c:pt idx="1">
                  <c:v>321000</c:v>
                </c:pt>
                <c:pt idx="2">
                  <c:v>10153700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2022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0302888306254327"/>
          <c:y val="8.1219401403119132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824272816654178"/>
          <c:y val="0.20849795588754866"/>
          <c:w val="0.81154471885706159"/>
          <c:h val="0.63866316441030369"/>
        </c:manualLayout>
      </c:layout>
      <c:pie3D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9966FF"/>
            </a:solidFill>
          </c:spPr>
          <c:explosion val="1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4590000</c:v>
                </c:pt>
                <c:pt idx="1">
                  <c:v>318400</c:v>
                </c:pt>
                <c:pt idx="2">
                  <c:v>11809659.07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987193087928444"/>
          <c:y val="0.13769551399050883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0700049592499"/>
          <c:y val="0.28987949751614911"/>
          <c:w val="0.83161855491169867"/>
          <c:h val="0.641468503937007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66FFCC"/>
            </a:solidFill>
          </c:spPr>
          <c:dPt>
            <c:idx val="0"/>
            <c:bubble3D val="0"/>
            <c:explosion val="16"/>
          </c:dPt>
          <c:dPt>
            <c:idx val="1"/>
            <c:bubble3D val="0"/>
          </c:dPt>
          <c:dPt>
            <c:idx val="2"/>
            <c:bubble3D val="0"/>
            <c:explosion val="11"/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4656000</c:v>
                </c:pt>
                <c:pt idx="1">
                  <c:v>321000</c:v>
                </c:pt>
                <c:pt idx="2">
                  <c:v>10397200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effectLst>
      <a:glow rad="368300">
        <a:schemeClr val="accent1">
          <a:alpha val="94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1023239453008612E-3"/>
          <c:w val="0.83545286739797553"/>
          <c:h val="0.92464729746957219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dLbl>
              <c:idx val="0"/>
              <c:layout>
                <c:manualLayout>
                  <c:x val="1.3752755757371365E-2"/>
                  <c:y val="-9.2005210676099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163352260511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761955485298427E-2"/>
                  <c:y val="5.03312948498405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2021 год оценка</c:v>
                </c:pt>
                <c:pt idx="1">
                  <c:v>Доходы на 2022 год</c:v>
                </c:pt>
                <c:pt idx="2">
                  <c:v>Доходы на 2023 год</c:v>
                </c:pt>
                <c:pt idx="3">
                  <c:v>Доходы на 2024 год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4"/>
                <c:pt idx="0">
                  <c:v>4527.8999999999996</c:v>
                </c:pt>
                <c:pt idx="1">
                  <c:v>4590</c:v>
                </c:pt>
                <c:pt idx="2">
                  <c:v>4656</c:v>
                </c:pt>
                <c:pt idx="3">
                  <c:v>4934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1.8844266814072449E-3"/>
                  <c:y val="-2.6973016481319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802793550426307E-3"/>
                  <c:y val="-3.0198776909904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802793550426307E-3"/>
                  <c:y val="-2.7682212167412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2021 год оценка</c:v>
                </c:pt>
                <c:pt idx="1">
                  <c:v>Доходы на 2022 год</c:v>
                </c:pt>
                <c:pt idx="2">
                  <c:v>Доходы на 2023 год</c:v>
                </c:pt>
                <c:pt idx="3">
                  <c:v>Доходы на 2024 год</c:v>
                </c:pt>
              </c:strCache>
            </c:strRef>
          </c:cat>
          <c:val>
            <c:numRef>
              <c:f>Лист1!$C$2:$C$6</c:f>
              <c:numCache>
                <c:formatCode>0.00</c:formatCode>
                <c:ptCount val="4"/>
                <c:pt idx="0">
                  <c:v>195</c:v>
                </c:pt>
                <c:pt idx="1">
                  <c:v>318.39999999999998</c:v>
                </c:pt>
                <c:pt idx="2">
                  <c:v>321</c:v>
                </c:pt>
                <c:pt idx="3">
                  <c:v>314.2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9164296"/>
        <c:axId val="249164688"/>
      </c:areaChart>
      <c:barChart>
        <c:barDir val="col"/>
        <c:grouping val="clustere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888890407796541E-3"/>
                  <c:y val="-2.1193058446571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2021 год оценка</c:v>
                </c:pt>
                <c:pt idx="1">
                  <c:v>Доходы на 2022 год</c:v>
                </c:pt>
                <c:pt idx="2">
                  <c:v>Доходы на 2023 год</c:v>
                </c:pt>
                <c:pt idx="3">
                  <c:v>Доходы на 2024 год</c:v>
                </c:pt>
              </c:strCache>
            </c:strRef>
          </c:cat>
          <c:val>
            <c:numRef>
              <c:f>Лист1!$D$2:$D$6</c:f>
              <c:numCache>
                <c:formatCode>0.00</c:formatCode>
                <c:ptCount val="4"/>
                <c:pt idx="0">
                  <c:v>12853.6</c:v>
                </c:pt>
                <c:pt idx="1">
                  <c:v>11809.7</c:v>
                </c:pt>
                <c:pt idx="2">
                  <c:v>10397.200000000001</c:v>
                </c:pt>
                <c:pt idx="3">
                  <c:v>10153.700000000001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164296"/>
        <c:axId val="249164688"/>
      </c:barChart>
      <c:catAx>
        <c:axId val="249164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9164688"/>
        <c:crosses val="autoZero"/>
        <c:auto val="1"/>
        <c:lblAlgn val="ctr"/>
        <c:lblOffset val="100"/>
        <c:noMultiLvlLbl val="0"/>
      </c:catAx>
      <c:valAx>
        <c:axId val="249164688"/>
        <c:scaling>
          <c:orientation val="minMax"/>
        </c:scaling>
        <c:delete val="1"/>
        <c:axPos val="l"/>
        <c:majorGridlines/>
        <c:numFmt formatCode="0.00" sourceLinked="1"/>
        <c:majorTickMark val="out"/>
        <c:minorTickMark val="none"/>
        <c:tickLblPos val="nextTo"/>
        <c:crossAx val="249164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tx1">
              <a:lumMod val="95000"/>
              <a:lumOff val="5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2020 год</a:t>
            </a:r>
            <a:endParaRPr lang="ru-RU" dirty="0"/>
          </a:p>
        </c:rich>
      </c:tx>
      <c:layout>
        <c:manualLayout>
          <c:xMode val="edge"/>
          <c:yMode val="edge"/>
          <c:x val="3.758454964044658E-2"/>
          <c:y val="5.294655942488709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9297425180016662"/>
          <c:y val="0"/>
          <c:w val="0.70702574819983366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Lbls>
            <c:dLbl>
              <c:idx val="0"/>
              <c:layout>
                <c:manualLayout>
                  <c:x val="-7.6899593333925972E-2"/>
                  <c:y val="-8.107290016766305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6636364139036402E-2"/>
                  <c:y val="2.13325570582264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Культура, кинематография</c:v>
                </c:pt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Национальная экономика</c:v>
                </c:pt>
                <c:pt idx="5">
                  <c:v>Жилищно-коммунальное хозяйство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5717.5</c:v>
                </c:pt>
                <c:pt idx="1">
                  <c:v>5088.1000000000004</c:v>
                </c:pt>
                <c:pt idx="2">
                  <c:v>151.30000000000001</c:v>
                </c:pt>
                <c:pt idx="3">
                  <c:v>340</c:v>
                </c:pt>
                <c:pt idx="4">
                  <c:v>781.2</c:v>
                </c:pt>
                <c:pt idx="5">
                  <c:v>4560.3</c:v>
                </c:pt>
                <c:pt idx="6">
                  <c:v>36.799999999999997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2021 год</a:t>
            </a:r>
            <a:endParaRPr lang="ru-RU" dirty="0"/>
          </a:p>
        </c:rich>
      </c:tx>
      <c:layout>
        <c:manualLayout>
          <c:xMode val="edge"/>
          <c:yMode val="edge"/>
          <c:x val="0.18443408982432194"/>
          <c:y val="2.05598587878667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2318665192279697E-2"/>
          <c:y val="0.15211203116241265"/>
          <c:w val="0.95572565846790636"/>
          <c:h val="0.8444141240157475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dPt>
            <c:idx val="0"/>
            <c:bubble3D val="0"/>
            <c:explosion val="8"/>
          </c:dPt>
          <c:dPt>
            <c:idx val="1"/>
            <c:bubble3D val="0"/>
            <c:explosion val="8"/>
          </c:dPt>
          <c:dPt>
            <c:idx val="5"/>
            <c:bubble3D val="0"/>
            <c:explosion val="11"/>
          </c:dPt>
          <c:dLbls>
            <c:dLbl>
              <c:idx val="0"/>
              <c:layout>
                <c:manualLayout>
                  <c:x val="-0.19566306433934322"/>
                  <c:y val="-0.107385088582677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013283573729122E-2"/>
                  <c:y val="6.67595964566929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Культура, кинематография</c:v>
                </c:pt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Социальная политика</c:v>
                </c:pt>
                <c:pt idx="4">
                  <c:v>Национальная безоасность и правоохранительная деятельность</c:v>
                </c:pt>
                <c:pt idx="5">
                  <c:v>Жилищно-коммунальное хозяйство</c:v>
                </c:pt>
                <c:pt idx="6">
                  <c:v>Национальная экономика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4544.5</c:v>
                </c:pt>
                <c:pt idx="1">
                  <c:v>5057.8</c:v>
                </c:pt>
                <c:pt idx="2">
                  <c:v>153</c:v>
                </c:pt>
                <c:pt idx="3">
                  <c:v>1301.4000000000001</c:v>
                </c:pt>
                <c:pt idx="4">
                  <c:v>390</c:v>
                </c:pt>
                <c:pt idx="5">
                  <c:v>3772</c:v>
                </c:pt>
                <c:pt idx="6">
                  <c:v>781.2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2022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2750224526697721"/>
          <c:y val="6.311595074111605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8057454885102206E-2"/>
          <c:y val="1.7020077976057577E-2"/>
          <c:w val="0.85667472966985592"/>
          <c:h val="0.9829799220239424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dLbls>
            <c:dLbl>
              <c:idx val="0"/>
              <c:layout>
                <c:manualLayout>
                  <c:x val="-0.18856829802775749"/>
                  <c:y val="3.31939676239716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8435737465422891E-2"/>
                  <c:y val="-5.982911015976027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Культура, кинематография</c:v>
                </c:pt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Социальная политика</c:v>
                </c:pt>
                <c:pt idx="4">
                  <c:v>Национальная безопасность и правоохранительная деятельность</c:v>
                </c:pt>
                <c:pt idx="5">
                  <c:v>Национальная экономика</c:v>
                </c:pt>
                <c:pt idx="6">
                  <c:v>Жилищно-коммунальное хозяйство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4576.2</c:v>
                </c:pt>
                <c:pt idx="1">
                  <c:v>5057.8</c:v>
                </c:pt>
                <c:pt idx="2">
                  <c:v>158.4</c:v>
                </c:pt>
                <c:pt idx="3">
                  <c:v>1301.4000000000001</c:v>
                </c:pt>
                <c:pt idx="4">
                  <c:v>390</c:v>
                </c:pt>
                <c:pt idx="5">
                  <c:v>0</c:v>
                </c:pt>
                <c:pt idx="6">
                  <c:v>3544.7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82210224204911E-2"/>
          <c:y val="0.29533064634684214"/>
          <c:w val="0.92651785084964666"/>
          <c:h val="0.46009151271622473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Лист1!$B$1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</c:numCache>
            </c:numRef>
          </c:val>
        </c:ser>
        <c:ser>
          <c:idx val="3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</c:numCache>
            </c:numRef>
          </c:val>
        </c:ser>
        <c:ser>
          <c:idx val="4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46774360"/>
        <c:axId val="253101240"/>
      </c:barChart>
      <c:catAx>
        <c:axId val="246774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53101240"/>
        <c:crosses val="autoZero"/>
        <c:auto val="1"/>
        <c:lblAlgn val="ctr"/>
        <c:lblOffset val="100"/>
        <c:noMultiLvlLbl val="0"/>
      </c:catAx>
      <c:valAx>
        <c:axId val="253101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6774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99AFB-7C83-4858-B52F-E471FD80B07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C8A47-EB9F-4D40-88B8-619AB6A1BF1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982D0-7178-4CE5-A2CB-9951D90BA94F}" type="parTrans" cxnId="{340686A2-C40C-4A50-B5A5-E42085D17DC1}">
      <dgm:prSet/>
      <dgm:spPr/>
      <dgm:t>
        <a:bodyPr/>
        <a:lstStyle/>
        <a:p>
          <a:endParaRPr lang="ru-RU" sz="1400"/>
        </a:p>
      </dgm:t>
    </dgm:pt>
    <dgm:pt modelId="{1C48BDB7-AA8F-470F-B925-A569685157B6}" type="sibTrans" cxnId="{340686A2-C40C-4A50-B5A5-E42085D17DC1}">
      <dgm:prSet/>
      <dgm:spPr/>
      <dgm:t>
        <a:bodyPr/>
        <a:lstStyle/>
        <a:p>
          <a:endParaRPr lang="ru-RU" sz="1400"/>
        </a:p>
      </dgm:t>
    </dgm:pt>
    <dgm:pt modelId="{8835D6E9-479D-4E78-956E-2648EB9E02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58913C9-DAD2-4576-8087-F545EAA0CBEF}" type="parTrans" cxnId="{D81AD3F0-80FD-4760-8E04-23334DF4217F}">
      <dgm:prSet/>
      <dgm:spPr/>
      <dgm:t>
        <a:bodyPr/>
        <a:lstStyle/>
        <a:p>
          <a:endParaRPr lang="ru-RU" sz="1400"/>
        </a:p>
      </dgm:t>
    </dgm:pt>
    <dgm:pt modelId="{31AE1DC3-0B32-4A23-8191-5ABAA0C558B7}" type="sibTrans" cxnId="{D81AD3F0-80FD-4760-8E04-23334DF4217F}">
      <dgm:prSet/>
      <dgm:spPr/>
      <dgm:t>
        <a:bodyPr/>
        <a:lstStyle/>
        <a:p>
          <a:endParaRPr lang="ru-RU" sz="1400"/>
        </a:p>
      </dgm:t>
    </dgm:pt>
    <dgm:pt modelId="{E10E4D8A-32CD-4D55-B4BE-DF930DE2F397}">
      <dgm:prSet phldrT="[Текст]" custT="1"/>
      <dgm:spPr>
        <a:solidFill>
          <a:srgbClr val="3FCD57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1853E-5D7B-40FD-BD06-8D1D39599EAF}" type="parTrans" cxnId="{885A4B36-B005-43D7-9B50-91C3F2A2F6B1}">
      <dgm:prSet/>
      <dgm:spPr/>
      <dgm:t>
        <a:bodyPr/>
        <a:lstStyle/>
        <a:p>
          <a:endParaRPr lang="ru-RU" sz="1400"/>
        </a:p>
      </dgm:t>
    </dgm:pt>
    <dgm:pt modelId="{992C44B8-3782-4EEB-9B60-0B06873DE5EA}" type="sibTrans" cxnId="{885A4B36-B005-43D7-9B50-91C3F2A2F6B1}">
      <dgm:prSet/>
      <dgm:spPr/>
      <dgm:t>
        <a:bodyPr/>
        <a:lstStyle/>
        <a:p>
          <a:endParaRPr lang="ru-RU" sz="1400"/>
        </a:p>
      </dgm:t>
    </dgm:pt>
    <dgm:pt modelId="{171FBCCF-15C1-443C-8C37-A91A8A40F093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 </a:t>
          </a:r>
          <a:endParaRPr lang="ru-RU" sz="1400" dirty="0"/>
        </a:p>
      </dgm:t>
    </dgm:pt>
    <dgm:pt modelId="{79A08A0A-5BFB-4FC9-B61D-0F57C1652FCC}" type="parTrans" cxnId="{62D17442-B24D-484B-9ECE-870840B6B4B0}">
      <dgm:prSet/>
      <dgm:spPr/>
      <dgm:t>
        <a:bodyPr/>
        <a:lstStyle/>
        <a:p>
          <a:endParaRPr lang="ru-RU" sz="1400"/>
        </a:p>
      </dgm:t>
    </dgm:pt>
    <dgm:pt modelId="{F92457EB-4839-4E0B-9145-ED94662136DF}" type="sibTrans" cxnId="{62D17442-B24D-484B-9ECE-870840B6B4B0}">
      <dgm:prSet/>
      <dgm:spPr/>
      <dgm:t>
        <a:bodyPr/>
        <a:lstStyle/>
        <a:p>
          <a:endParaRPr lang="ru-RU" sz="1400"/>
        </a:p>
      </dgm:t>
    </dgm:pt>
    <dgm:pt modelId="{5142BAD6-8E63-4FAF-80C0-3B2282AEA1FD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B55AE-4586-42D5-9965-9FF97BA02A4F}" type="parTrans" cxnId="{B1DC3DEB-170B-4910-A593-4183AC48D9F6}">
      <dgm:prSet/>
      <dgm:spPr/>
      <dgm:t>
        <a:bodyPr/>
        <a:lstStyle/>
        <a:p>
          <a:endParaRPr lang="ru-RU" sz="1400"/>
        </a:p>
      </dgm:t>
    </dgm:pt>
    <dgm:pt modelId="{D7BDB003-F52E-4F0B-BD97-CCEDA74985AB}" type="sibTrans" cxnId="{B1DC3DEB-170B-4910-A593-4183AC48D9F6}">
      <dgm:prSet/>
      <dgm:spPr/>
      <dgm:t>
        <a:bodyPr/>
        <a:lstStyle/>
        <a:p>
          <a:endParaRPr lang="ru-RU" sz="1400"/>
        </a:p>
      </dgm:t>
    </dgm:pt>
    <dgm:pt modelId="{B2F48C43-685A-4FE8-B9A5-9FCE1289C16A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dirty="0"/>
        </a:p>
      </dgm:t>
    </dgm:pt>
    <dgm:pt modelId="{8D67F3F9-B66B-4015-95B8-C0979675D1D0}" type="parTrans" cxnId="{00492944-3DA5-4793-9E7D-0FB15B4F3292}">
      <dgm:prSet/>
      <dgm:spPr/>
      <dgm:t>
        <a:bodyPr/>
        <a:lstStyle/>
        <a:p>
          <a:endParaRPr lang="ru-RU" sz="1400"/>
        </a:p>
      </dgm:t>
    </dgm:pt>
    <dgm:pt modelId="{CD523CBA-27E8-45F9-8BFF-8707B281D958}" type="sibTrans" cxnId="{00492944-3DA5-4793-9E7D-0FB15B4F3292}">
      <dgm:prSet/>
      <dgm:spPr/>
      <dgm:t>
        <a:bodyPr/>
        <a:lstStyle/>
        <a:p>
          <a:endParaRPr lang="ru-RU" sz="1400"/>
        </a:p>
      </dgm:t>
    </dgm:pt>
    <dgm:pt modelId="{A23D9BDC-C518-47D8-8C43-46279C117093}" type="pres">
      <dgm:prSet presAssocID="{D4599AFB-7C83-4858-B52F-E471FD80B0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2CD6D36-C9AA-4FF8-BB1E-DDFF229C17C1}" type="pres">
      <dgm:prSet presAssocID="{BAEC8A47-EB9F-4D40-88B8-619AB6A1BF1D}" presName="composite" presStyleCnt="0"/>
      <dgm:spPr/>
    </dgm:pt>
    <dgm:pt modelId="{BA6CEF46-EB05-4A1C-8EB3-0B420980129E}" type="pres">
      <dgm:prSet presAssocID="{BAEC8A47-EB9F-4D40-88B8-619AB6A1BF1D}" presName="bentUpArrow1" presStyleLbl="alignImgPlace1" presStyleIdx="0" presStyleCnt="2" custAng="10800000" custLinFactNeighborX="59" custLinFactNeighborY="14589"/>
      <dgm:spPr>
        <a:noFill/>
        <a:ln>
          <a:noFill/>
        </a:ln>
      </dgm:spPr>
    </dgm:pt>
    <dgm:pt modelId="{669F37FD-5C3A-42D3-92FD-7B69BCCECB4C}" type="pres">
      <dgm:prSet presAssocID="{BAEC8A47-EB9F-4D40-88B8-619AB6A1BF1D}" presName="ParentText" presStyleLbl="node1" presStyleIdx="0" presStyleCnt="3" custScaleX="69656" custScaleY="87256" custLinFactNeighborX="-1363" custLinFactNeighborY="1600">
        <dgm:presLayoutVars>
          <dgm:chMax val="1"/>
          <dgm:chPref val="1"/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  <dgm:pt modelId="{A3DF3B78-772F-4359-8DB9-8FC211807BA1}" type="pres">
      <dgm:prSet presAssocID="{BAEC8A47-EB9F-4D40-88B8-619AB6A1BF1D}" presName="ChildText" presStyleLbl="revTx" presStyleIdx="0" presStyleCnt="3" custScaleX="297867" custScaleY="127469" custLinFactNeighborX="83765" custLinFactNeighborY="18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3DED3-76EC-41AC-8A8D-F3E764EE3924}" type="pres">
      <dgm:prSet presAssocID="{1C48BDB7-AA8F-470F-B925-A569685157B6}" presName="sibTrans" presStyleCnt="0"/>
      <dgm:spPr/>
    </dgm:pt>
    <dgm:pt modelId="{D65637DD-6A17-4124-9BC3-3648126E1FD1}" type="pres">
      <dgm:prSet presAssocID="{E10E4D8A-32CD-4D55-B4BE-DF930DE2F397}" presName="composite" presStyleCnt="0"/>
      <dgm:spPr/>
    </dgm:pt>
    <dgm:pt modelId="{53A251A0-B944-4BA8-81C0-84031743A461}" type="pres">
      <dgm:prSet presAssocID="{E10E4D8A-32CD-4D55-B4BE-DF930DE2F397}" presName="bentUpArrow1" presStyleLbl="alignImgPlace1" presStyleIdx="1" presStyleCnt="2" custAng="10800000" custLinFactX="-40164" custLinFactY="-11283" custLinFactNeighborX="-100000" custLinFactNeighborY="-100000"/>
      <dgm:spPr>
        <a:noFill/>
        <a:ln>
          <a:noFill/>
        </a:ln>
      </dgm:spPr>
    </dgm:pt>
    <dgm:pt modelId="{9F30757E-33C5-4119-8EDF-F37E0E6D01A8}" type="pres">
      <dgm:prSet presAssocID="{E10E4D8A-32CD-4D55-B4BE-DF930DE2F397}" presName="ParentText" presStyleLbl="node1" presStyleIdx="1" presStyleCnt="3" custScaleX="72176" custScaleY="94697" custLinFactX="-14105" custLinFactNeighborX="-100000" custLinFactNeighborY="490">
        <dgm:presLayoutVars>
          <dgm:chMax val="1"/>
          <dgm:chPref val="1"/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  <dgm:pt modelId="{BA9FF782-DDB2-4D47-97E6-2F221035A0D0}" type="pres">
      <dgm:prSet presAssocID="{E10E4D8A-32CD-4D55-B4BE-DF930DE2F397}" presName="ChildText" presStyleLbl="revTx" presStyleIdx="1" presStyleCnt="3" custScaleX="333826" custLinFactNeighborX="-50954" custLinFactNeighborY="4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A6214-AF0F-4EA0-9BAD-A02F0EEF03C0}" type="pres">
      <dgm:prSet presAssocID="{992C44B8-3782-4EEB-9B60-0B06873DE5EA}" presName="sibTrans" presStyleCnt="0"/>
      <dgm:spPr/>
    </dgm:pt>
    <dgm:pt modelId="{0E0FDB4A-DDB5-4868-877B-B6F3EC116C25}" type="pres">
      <dgm:prSet presAssocID="{5142BAD6-8E63-4FAF-80C0-3B2282AEA1FD}" presName="composite" presStyleCnt="0"/>
      <dgm:spPr/>
    </dgm:pt>
    <dgm:pt modelId="{485F9950-F438-4A2B-AC67-C55BF8A103AE}" type="pres">
      <dgm:prSet presAssocID="{5142BAD6-8E63-4FAF-80C0-3B2282AEA1FD}" presName="ParentText" presStyleLbl="node1" presStyleIdx="2" presStyleCnt="3" custScaleX="72369" custScaleY="81875" custLinFactX="-100000" custLinFactNeighborX="-122926" custLinFactNeighborY="-1189">
        <dgm:presLayoutVars>
          <dgm:chMax val="1"/>
          <dgm:chPref val="1"/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  <dgm:pt modelId="{BDF43623-D49A-4100-AE14-7D7EE1F8C98B}" type="pres">
      <dgm:prSet presAssocID="{5142BAD6-8E63-4FAF-80C0-3B2282AEA1FD}" presName="FinalChildText" presStyleLbl="revTx" presStyleIdx="2" presStyleCnt="3" custScaleX="329010" custScaleY="82666" custLinFactX="-100000" custLinFactNeighborX="-102996" custLinFactNeighborY="-4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1AD3F0-80FD-4760-8E04-23334DF4217F}" srcId="{BAEC8A47-EB9F-4D40-88B8-619AB6A1BF1D}" destId="{8835D6E9-479D-4E78-956E-2648EB9E02CA}" srcOrd="0" destOrd="0" parTransId="{158913C9-DAD2-4576-8087-F545EAA0CBEF}" sibTransId="{31AE1DC3-0B32-4A23-8191-5ABAA0C558B7}"/>
    <dgm:cxn modelId="{B1DC3DEB-170B-4910-A593-4183AC48D9F6}" srcId="{D4599AFB-7C83-4858-B52F-E471FD80B079}" destId="{5142BAD6-8E63-4FAF-80C0-3B2282AEA1FD}" srcOrd="2" destOrd="0" parTransId="{C33B55AE-4586-42D5-9965-9FF97BA02A4F}" sibTransId="{D7BDB003-F52E-4F0B-BD97-CCEDA74985AB}"/>
    <dgm:cxn modelId="{75B96CD2-7D49-45E7-B8B6-03236481E6C2}" type="presOf" srcId="{D4599AFB-7C83-4858-B52F-E471FD80B079}" destId="{A23D9BDC-C518-47D8-8C43-46279C117093}" srcOrd="0" destOrd="0" presId="urn:microsoft.com/office/officeart/2005/8/layout/StepDownProcess"/>
    <dgm:cxn modelId="{988776EE-068D-4F14-A14F-B01DC54C0949}" type="presOf" srcId="{8835D6E9-479D-4E78-956E-2648EB9E02CA}" destId="{A3DF3B78-772F-4359-8DB9-8FC211807BA1}" srcOrd="0" destOrd="0" presId="urn:microsoft.com/office/officeart/2005/8/layout/StepDownProcess"/>
    <dgm:cxn modelId="{74861CF7-B828-462C-A611-DF1232EF598D}" type="presOf" srcId="{5142BAD6-8E63-4FAF-80C0-3B2282AEA1FD}" destId="{485F9950-F438-4A2B-AC67-C55BF8A103AE}" srcOrd="0" destOrd="0" presId="urn:microsoft.com/office/officeart/2005/8/layout/StepDownProcess"/>
    <dgm:cxn modelId="{62D17442-B24D-484B-9ECE-870840B6B4B0}" srcId="{E10E4D8A-32CD-4D55-B4BE-DF930DE2F397}" destId="{171FBCCF-15C1-443C-8C37-A91A8A40F093}" srcOrd="0" destOrd="0" parTransId="{79A08A0A-5BFB-4FC9-B61D-0F57C1652FCC}" sibTransId="{F92457EB-4839-4E0B-9145-ED94662136DF}"/>
    <dgm:cxn modelId="{340686A2-C40C-4A50-B5A5-E42085D17DC1}" srcId="{D4599AFB-7C83-4858-B52F-E471FD80B079}" destId="{BAEC8A47-EB9F-4D40-88B8-619AB6A1BF1D}" srcOrd="0" destOrd="0" parTransId="{8DC982D0-7178-4CE5-A2CB-9951D90BA94F}" sibTransId="{1C48BDB7-AA8F-470F-B925-A569685157B6}"/>
    <dgm:cxn modelId="{00492944-3DA5-4793-9E7D-0FB15B4F3292}" srcId="{5142BAD6-8E63-4FAF-80C0-3B2282AEA1FD}" destId="{B2F48C43-685A-4FE8-B9A5-9FCE1289C16A}" srcOrd="0" destOrd="0" parTransId="{8D67F3F9-B66B-4015-95B8-C0979675D1D0}" sibTransId="{CD523CBA-27E8-45F9-8BFF-8707B281D958}"/>
    <dgm:cxn modelId="{19F62023-0292-4A31-9967-87B4A6032E2F}" type="presOf" srcId="{171FBCCF-15C1-443C-8C37-A91A8A40F093}" destId="{BA9FF782-DDB2-4D47-97E6-2F221035A0D0}" srcOrd="0" destOrd="0" presId="urn:microsoft.com/office/officeart/2005/8/layout/StepDownProcess"/>
    <dgm:cxn modelId="{E1338A5D-1BF2-4C75-877A-46854E5F367B}" type="presOf" srcId="{BAEC8A47-EB9F-4D40-88B8-619AB6A1BF1D}" destId="{669F37FD-5C3A-42D3-92FD-7B69BCCECB4C}" srcOrd="0" destOrd="0" presId="urn:microsoft.com/office/officeart/2005/8/layout/StepDownProcess"/>
    <dgm:cxn modelId="{DBA2AFC6-CA2F-45A5-BA10-2F5AF4538582}" type="presOf" srcId="{B2F48C43-685A-4FE8-B9A5-9FCE1289C16A}" destId="{BDF43623-D49A-4100-AE14-7D7EE1F8C98B}" srcOrd="0" destOrd="0" presId="urn:microsoft.com/office/officeart/2005/8/layout/StepDownProcess"/>
    <dgm:cxn modelId="{885A4B36-B005-43D7-9B50-91C3F2A2F6B1}" srcId="{D4599AFB-7C83-4858-B52F-E471FD80B079}" destId="{E10E4D8A-32CD-4D55-B4BE-DF930DE2F397}" srcOrd="1" destOrd="0" parTransId="{53A1853E-5D7B-40FD-BD06-8D1D39599EAF}" sibTransId="{992C44B8-3782-4EEB-9B60-0B06873DE5EA}"/>
    <dgm:cxn modelId="{6324F894-EE07-4C75-9A9C-9BC1AF098315}" type="presOf" srcId="{E10E4D8A-32CD-4D55-B4BE-DF930DE2F397}" destId="{9F30757E-33C5-4119-8EDF-F37E0E6D01A8}" srcOrd="0" destOrd="0" presId="urn:microsoft.com/office/officeart/2005/8/layout/StepDownProcess"/>
    <dgm:cxn modelId="{0D21CCBD-06A7-45A4-81BB-D584E6993F5B}" type="presParOf" srcId="{A23D9BDC-C518-47D8-8C43-46279C117093}" destId="{D2CD6D36-C9AA-4FF8-BB1E-DDFF229C17C1}" srcOrd="0" destOrd="0" presId="urn:microsoft.com/office/officeart/2005/8/layout/StepDownProcess"/>
    <dgm:cxn modelId="{B5B3E920-0EA0-41B7-A61E-C8B0E2BB81B3}" type="presParOf" srcId="{D2CD6D36-C9AA-4FF8-BB1E-DDFF229C17C1}" destId="{BA6CEF46-EB05-4A1C-8EB3-0B420980129E}" srcOrd="0" destOrd="0" presId="urn:microsoft.com/office/officeart/2005/8/layout/StepDownProcess"/>
    <dgm:cxn modelId="{39E97D82-3842-4A6A-98DB-0C274AB3AC48}" type="presParOf" srcId="{D2CD6D36-C9AA-4FF8-BB1E-DDFF229C17C1}" destId="{669F37FD-5C3A-42D3-92FD-7B69BCCECB4C}" srcOrd="1" destOrd="0" presId="urn:microsoft.com/office/officeart/2005/8/layout/StepDownProcess"/>
    <dgm:cxn modelId="{7ED07CB4-FFBB-4C78-BDF1-51D8DBA21824}" type="presParOf" srcId="{D2CD6D36-C9AA-4FF8-BB1E-DDFF229C17C1}" destId="{A3DF3B78-772F-4359-8DB9-8FC211807BA1}" srcOrd="2" destOrd="0" presId="urn:microsoft.com/office/officeart/2005/8/layout/StepDownProcess"/>
    <dgm:cxn modelId="{A009EF32-68C9-4304-A7A6-91934E4A4763}" type="presParOf" srcId="{A23D9BDC-C518-47D8-8C43-46279C117093}" destId="{B6D3DED3-76EC-41AC-8A8D-F3E764EE3924}" srcOrd="1" destOrd="0" presId="urn:microsoft.com/office/officeart/2005/8/layout/StepDownProcess"/>
    <dgm:cxn modelId="{871D3BA0-0A4F-4F64-A011-BD4837A7B41A}" type="presParOf" srcId="{A23D9BDC-C518-47D8-8C43-46279C117093}" destId="{D65637DD-6A17-4124-9BC3-3648126E1FD1}" srcOrd="2" destOrd="0" presId="urn:microsoft.com/office/officeart/2005/8/layout/StepDownProcess"/>
    <dgm:cxn modelId="{EA93B942-AE0F-4F8B-AC27-597DC9983043}" type="presParOf" srcId="{D65637DD-6A17-4124-9BC3-3648126E1FD1}" destId="{53A251A0-B944-4BA8-81C0-84031743A461}" srcOrd="0" destOrd="0" presId="urn:microsoft.com/office/officeart/2005/8/layout/StepDownProcess"/>
    <dgm:cxn modelId="{56D5E8DB-5B6A-409D-B09F-D71063E034AB}" type="presParOf" srcId="{D65637DD-6A17-4124-9BC3-3648126E1FD1}" destId="{9F30757E-33C5-4119-8EDF-F37E0E6D01A8}" srcOrd="1" destOrd="0" presId="urn:microsoft.com/office/officeart/2005/8/layout/StepDownProcess"/>
    <dgm:cxn modelId="{4BE82F82-23C6-4571-8CAD-D0E4A6AB07AA}" type="presParOf" srcId="{D65637DD-6A17-4124-9BC3-3648126E1FD1}" destId="{BA9FF782-DDB2-4D47-97E6-2F221035A0D0}" srcOrd="2" destOrd="0" presId="urn:microsoft.com/office/officeart/2005/8/layout/StepDownProcess"/>
    <dgm:cxn modelId="{183ABEA1-DA88-47FC-BF72-EE2BBF86E7FD}" type="presParOf" srcId="{A23D9BDC-C518-47D8-8C43-46279C117093}" destId="{42FA6214-AF0F-4EA0-9BAD-A02F0EEF03C0}" srcOrd="3" destOrd="0" presId="urn:microsoft.com/office/officeart/2005/8/layout/StepDownProcess"/>
    <dgm:cxn modelId="{D25317EB-C6AD-42FE-8952-6214BB7B6EB6}" type="presParOf" srcId="{A23D9BDC-C518-47D8-8C43-46279C117093}" destId="{0E0FDB4A-DDB5-4868-877B-B6F3EC116C25}" srcOrd="4" destOrd="0" presId="urn:microsoft.com/office/officeart/2005/8/layout/StepDownProcess"/>
    <dgm:cxn modelId="{C0C85599-FB20-44DC-8275-F38C931C876E}" type="presParOf" srcId="{0E0FDB4A-DDB5-4868-877B-B6F3EC116C25}" destId="{485F9950-F438-4A2B-AC67-C55BF8A103AE}" srcOrd="0" destOrd="0" presId="urn:microsoft.com/office/officeart/2005/8/layout/StepDownProcess"/>
    <dgm:cxn modelId="{3D265E80-A4D2-43B3-9DD9-B5312679F8B9}" type="presParOf" srcId="{0E0FDB4A-DDB5-4868-877B-B6F3EC116C25}" destId="{BDF43623-D49A-4100-AE14-7D7EE1F8C98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Программные расходы составляют: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год – 14338,4 тыс. рублей ( 91,7%);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год – 13673,9 тыс. рублей (98,2%);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год – 12983,8 тыс. рублей (99,6%)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расходы: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год – 1303,6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( 8,3 %);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год – 251,3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(1,8 %);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год – 50,0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(0,4%).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/>
      <dgm:spPr/>
      <dgm:t>
        <a:bodyPr/>
        <a:lstStyle/>
        <a:p>
          <a:pPr algn="l"/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бюджета Остаповского сельского поселения в 2020 году и плановом периоде 2021-2022 годов осуществлялось по программно-целевому принципу на основе муниципальных программ Остаповского сельского поселения. Исполнение бюджета в 2020 году  и плановом периоде на 2021 и 2022 годы  планируется осуществлять в рамках 7 муниципальных программ.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Общие расходы, направленные  на реализацию муниципальных  программ в 2020 году составят 14338,4  тыс.  рублей или 91,7 %  от прогнозируемого общего объема расходов местного бюджета; в 2021 году- 13673,9 тыс. руб. или  98,2 %;, в 2022 году – 12983,8 тыс. руб. или 99,6 %.Как и в прошлые годы на реализацию муниципальной программы «Развитие культуры и спорта на территории Остаповского сельского поселения» планируется максимальный объем бюджетных ассигнований  - 4271,2 тыс. рублей или 27,3 % от общего объема ассигнований, направленных на реализацию муниципальных программ Остаповского сельского поселения. Примерно на уровне текущего финансового года (с учетом уточенного плана) останутся расходы на следующие муниципальные программы: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75000566-004B-48A8-87C4-C87C94FB111D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«Поддержка субъектов малого предпринимательства»;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FDF87B5D-8FFC-449B-8B1A-11A7586B79E8}" type="parTrans" cxnId="{48843A78-39B4-49FF-90DA-EFC9A425ECDC}">
      <dgm:prSet/>
      <dgm:spPr/>
      <dgm:t>
        <a:bodyPr/>
        <a:lstStyle/>
        <a:p>
          <a:endParaRPr lang="ru-RU"/>
        </a:p>
      </dgm:t>
    </dgm:pt>
    <dgm:pt modelId="{FEFD319A-F87E-4FE8-AF8A-CFBE3AEC39DC}" type="sibTrans" cxnId="{48843A78-39B4-49FF-90DA-EFC9A425ECDC}">
      <dgm:prSet/>
      <dgm:spPr/>
      <dgm:t>
        <a:bodyPr/>
        <a:lstStyle/>
        <a:p>
          <a:endParaRPr lang="ru-RU"/>
        </a:p>
      </dgm:t>
    </dgm:pt>
    <dgm:pt modelId="{3E115EF1-3763-4FF4-B474-ACC50A9E0DAB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«Обеспечение мероприятий по благоустройству населенных пунктов Остаповского сельского поселения». 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CE26C871-AF9F-4D98-AE67-9D3ECDF235E5}" type="parTrans" cxnId="{6AA22F01-196A-409A-AE59-197B18F12D02}">
      <dgm:prSet/>
      <dgm:spPr/>
      <dgm:t>
        <a:bodyPr/>
        <a:lstStyle/>
        <a:p>
          <a:endParaRPr lang="ru-RU"/>
        </a:p>
      </dgm:t>
    </dgm:pt>
    <dgm:pt modelId="{C11CF519-954C-4F1A-867C-2AF2697B39C1}" type="sibTrans" cxnId="{6AA22F01-196A-409A-AE59-197B18F12D02}">
      <dgm:prSet/>
      <dgm:spPr/>
      <dgm:t>
        <a:bodyPr/>
        <a:lstStyle/>
        <a:p>
          <a:endParaRPr lang="ru-RU"/>
        </a:p>
      </dgm:t>
    </dgm:pt>
    <dgm:pt modelId="{5B172591-8300-496C-B9D8-E2343BBFD65E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Увеличение объемов финансирования ожидается по программе «Обеспечение мероприятий по благоустройству населенных пунктов Остаповского сельского поселения».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59CDA1A8-1F4C-4577-B3CF-3AB682886E97}" type="parTrans" cxnId="{1237C431-575A-4E58-9B50-2387C048FA96}">
      <dgm:prSet/>
      <dgm:spPr/>
      <dgm:t>
        <a:bodyPr/>
        <a:lstStyle/>
        <a:p>
          <a:endParaRPr lang="ru-RU"/>
        </a:p>
      </dgm:t>
    </dgm:pt>
    <dgm:pt modelId="{D0401F32-1E26-422B-B230-98A104313009}" type="sibTrans" cxnId="{1237C431-575A-4E58-9B50-2387C048FA96}">
      <dgm:prSet/>
      <dgm:spPr/>
      <dgm:t>
        <a:bodyPr/>
        <a:lstStyle/>
        <a:p>
          <a:endParaRPr lang="ru-RU"/>
        </a:p>
      </dgm:t>
    </dgm:pt>
    <dgm:pt modelId="{56DA8068-F7E0-4FEB-AA4A-F240F7A71DA5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«Развитие местного самоуправления в Остаповском сельском поселении»;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1FF65D46-C64A-4425-A594-CD56413277F9}" type="parTrans" cxnId="{95B6D7EB-790E-4594-B9A6-83383D6B2E19}">
      <dgm:prSet/>
      <dgm:spPr/>
      <dgm:t>
        <a:bodyPr/>
        <a:lstStyle/>
        <a:p>
          <a:endParaRPr lang="ru-RU"/>
        </a:p>
      </dgm:t>
    </dgm:pt>
    <dgm:pt modelId="{110F5BBB-FAF7-4514-95B5-A0A5DB8464DE}" type="sibTrans" cxnId="{95B6D7EB-790E-4594-B9A6-83383D6B2E19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92067" custScaleY="167083" custLinFactNeighborX="-11229" custLinFactNeighborY="-6980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X="216450" custScaleY="124968" custLinFactNeighborX="30240" custLinFactNeighborY="219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67659" custScaleY="90045" custLinFactNeighborX="-23026" custLinFactNeighborY="-4452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DCF746-C1CF-45F8-B548-CE06F18A14AD}" type="presOf" srcId="{56DA8068-F7E0-4FEB-AA4A-F240F7A71DA5}" destId="{B2F430F6-A5FF-4650-892D-A1CC762059F0}" srcOrd="0" destOrd="1" presId="urn:microsoft.com/office/officeart/2009/3/layout/IncreasingArrowsProcess"/>
    <dgm:cxn modelId="{DCA24253-6B01-47BA-88A4-532F04FCFE45}" type="presOf" srcId="{505BE5B3-CF3A-4814-BE17-528E8859F083}" destId="{86A4337D-FF19-472E-916A-D9FD8841784D}" srcOrd="0" destOrd="0" presId="urn:microsoft.com/office/officeart/2009/3/layout/IncreasingArrowsProcess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6AA22F01-196A-409A-AE59-197B18F12D02}" srcId="{56727721-662E-44E6-9968-5331C400028A}" destId="{3E115EF1-3763-4FF4-B474-ACC50A9E0DAB}" srcOrd="2" destOrd="0" parTransId="{CE26C871-AF9F-4D98-AE67-9D3ECDF235E5}" sibTransId="{C11CF519-954C-4F1A-867C-2AF2697B39C1}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50A3D758-4CB7-4DE9-857B-07084D555B96}" type="presOf" srcId="{3E115EF1-3763-4FF4-B474-ACC50A9E0DAB}" destId="{B2F430F6-A5FF-4650-892D-A1CC762059F0}" srcOrd="0" destOrd="3" presId="urn:microsoft.com/office/officeart/2009/3/layout/IncreasingArrowsProcess"/>
    <dgm:cxn modelId="{A40FFE98-5B87-4D88-AA6E-EF9F2E6FC8E0}" type="presOf" srcId="{56727721-662E-44E6-9968-5331C400028A}" destId="{B2F430F6-A5FF-4650-892D-A1CC762059F0}" srcOrd="0" destOrd="0" presId="urn:microsoft.com/office/officeart/2009/3/layout/IncreasingArrowsProcess"/>
    <dgm:cxn modelId="{5E17972B-857A-49E3-AE4B-3A50554FB9F1}" type="presOf" srcId="{42F3AADE-91BC-4F53-96CB-8E1EE585A2DA}" destId="{5914EB7D-8A5B-4060-AAF1-418D36193991}" srcOrd="0" destOrd="0" presId="urn:microsoft.com/office/officeart/2009/3/layout/IncreasingArrowsProcess"/>
    <dgm:cxn modelId="{95B6D7EB-790E-4594-B9A6-83383D6B2E19}" srcId="{56727721-662E-44E6-9968-5331C400028A}" destId="{56DA8068-F7E0-4FEB-AA4A-F240F7A71DA5}" srcOrd="0" destOrd="0" parTransId="{1FF65D46-C64A-4425-A594-CD56413277F9}" sibTransId="{110F5BBB-FAF7-4514-95B5-A0A5DB8464DE}"/>
    <dgm:cxn modelId="{305240AE-0998-4D13-9EDF-C8DC65D39081}" type="presOf" srcId="{5B172591-8300-496C-B9D8-E2343BBFD65E}" destId="{B2F430F6-A5FF-4650-892D-A1CC762059F0}" srcOrd="0" destOrd="4" presId="urn:microsoft.com/office/officeart/2009/3/layout/IncreasingArrowsProcess"/>
    <dgm:cxn modelId="{1237C431-575A-4E58-9B50-2387C048FA96}" srcId="{505BE5B3-CF3A-4814-BE17-528E8859F083}" destId="{5B172591-8300-496C-B9D8-E2343BBFD65E}" srcOrd="1" destOrd="0" parTransId="{59CDA1A8-1F4C-4577-B3CF-3AB682886E97}" sibTransId="{D0401F32-1E26-422B-B230-98A104313009}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FCB5511D-5DE6-422B-A304-D47891F11D39}" type="presOf" srcId="{E6AE6CB4-C484-43CF-A7ED-C76104F0022B}" destId="{86BEF549-315E-4A3F-B55E-B57D26A55129}" srcOrd="0" destOrd="0" presId="urn:microsoft.com/office/officeart/2009/3/layout/IncreasingArrowsProcess"/>
    <dgm:cxn modelId="{B327FCE6-AE02-4461-A43D-CC6600E5A462}" type="presOf" srcId="{75000566-004B-48A8-87C4-C87C94FB111D}" destId="{B2F430F6-A5FF-4650-892D-A1CC762059F0}" srcOrd="0" destOrd="2" presId="urn:microsoft.com/office/officeart/2009/3/layout/IncreasingArrowsProcess"/>
    <dgm:cxn modelId="{48843A78-39B4-49FF-90DA-EFC9A425ECDC}" srcId="{56727721-662E-44E6-9968-5331C400028A}" destId="{75000566-004B-48A8-87C4-C87C94FB111D}" srcOrd="1" destOrd="0" parTransId="{FDF87B5D-8FFC-449B-8B1A-11A7586B79E8}" sibTransId="{FEFD319A-F87E-4FE8-AF8A-CFBE3AEC39DC}"/>
    <dgm:cxn modelId="{157ECE27-25D1-401A-A305-C084A92DEBE1}" type="presParOf" srcId="{86BEF549-315E-4A3F-B55E-B57D26A55129}" destId="{86A4337D-FF19-472E-916A-D9FD8841784D}" srcOrd="0" destOrd="0" presId="urn:microsoft.com/office/officeart/2009/3/layout/IncreasingArrowsProcess"/>
    <dgm:cxn modelId="{056D24DE-B403-4C7C-9A92-4393703A0C0A}" type="presParOf" srcId="{86BEF549-315E-4A3F-B55E-B57D26A55129}" destId="{B2F430F6-A5FF-4650-892D-A1CC762059F0}" srcOrd="1" destOrd="0" presId="urn:microsoft.com/office/officeart/2009/3/layout/IncreasingArrowsProcess"/>
    <dgm:cxn modelId="{D0881C21-4E73-4004-96B9-89CB4E7FD997}" type="presParOf" srcId="{86BEF549-315E-4A3F-B55E-B57D26A55129}" destId="{5914EB7D-8A5B-4060-AAF1-418D36193991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CEF46-EB05-4A1C-8EB3-0B420980129E}">
      <dsp:nvSpPr>
        <dsp:cNvPr id="0" name=""/>
        <dsp:cNvSpPr/>
      </dsp:nvSpPr>
      <dsp:spPr>
        <a:xfrm rot="16200000">
          <a:off x="74923" y="2542505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F37FD-5C3A-42D3-92FD-7B69BCCECB4C}">
      <dsp:nvSpPr>
        <dsp:cNvPr id="0" name=""/>
        <dsp:cNvSpPr/>
      </dsp:nvSpPr>
      <dsp:spPr>
        <a:xfrm>
          <a:off x="36620" y="1201597"/>
          <a:ext cx="1354916" cy="1188029"/>
        </a:xfrm>
        <a:prstGeom prst="flowChartPunchedTape">
          <a:avLst/>
        </a:prstGeom>
        <a:solidFill>
          <a:schemeClr val="bg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20" y="1439203"/>
        <a:ext cx="1354916" cy="712817"/>
      </dsp:txXfrm>
    </dsp:sp>
    <dsp:sp modelId="{A3DF3B78-772F-4359-8DB9-8FC211807BA1}">
      <dsp:nvSpPr>
        <dsp:cNvPr id="0" name=""/>
        <dsp:cNvSpPr/>
      </dsp:nvSpPr>
      <dsp:spPr>
        <a:xfrm>
          <a:off x="1498576" y="1091850"/>
          <a:ext cx="4213984" cy="140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498576" y="1091850"/>
        <a:ext cx="4213984" cy="1402746"/>
      </dsp:txXfrm>
    </dsp:sp>
    <dsp:sp modelId="{53A251A0-B944-4BA8-81C0-84031743A461}">
      <dsp:nvSpPr>
        <dsp:cNvPr id="0" name=""/>
        <dsp:cNvSpPr/>
      </dsp:nvSpPr>
      <dsp:spPr>
        <a:xfrm rot="16200000">
          <a:off x="406339" y="2581438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0757E-33C5-4119-8EDF-F37E0E6D01A8}">
      <dsp:nvSpPr>
        <dsp:cNvPr id="0" name=""/>
        <dsp:cNvSpPr/>
      </dsp:nvSpPr>
      <dsp:spPr>
        <a:xfrm>
          <a:off x="0" y="2629191"/>
          <a:ext cx="1403934" cy="1289342"/>
        </a:xfrm>
        <a:prstGeom prst="flowChartPunchedTape">
          <a:avLst/>
        </a:prstGeom>
        <a:solidFill>
          <a:srgbClr val="3FCD57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87059"/>
        <a:ext cx="1403934" cy="773606"/>
      </dsp:txXfrm>
    </dsp:sp>
    <dsp:sp modelId="{BA9FF782-DDB2-4D47-97E6-2F221035A0D0}">
      <dsp:nvSpPr>
        <dsp:cNvPr id="0" name=""/>
        <dsp:cNvSpPr/>
      </dsp:nvSpPr>
      <dsp:spPr>
        <a:xfrm>
          <a:off x="1514338" y="2762866"/>
          <a:ext cx="4722703" cy="110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 </a:t>
          </a:r>
          <a:endParaRPr lang="ru-RU" sz="1400" kern="1200" dirty="0"/>
        </a:p>
      </dsp:txBody>
      <dsp:txXfrm>
        <a:off x="1514338" y="2762866"/>
        <a:ext cx="4722703" cy="1100460"/>
      </dsp:txXfrm>
    </dsp:sp>
    <dsp:sp modelId="{485F9950-F438-4A2B-AC67-C55BF8A103AE}">
      <dsp:nvSpPr>
        <dsp:cNvPr id="0" name=""/>
        <dsp:cNvSpPr/>
      </dsp:nvSpPr>
      <dsp:spPr>
        <a:xfrm>
          <a:off x="9930" y="4099694"/>
          <a:ext cx="1407688" cy="1114765"/>
        </a:xfrm>
        <a:prstGeom prst="flowChartPunchedTape">
          <a:avLst/>
        </a:prstGeom>
        <a:solidFill>
          <a:schemeClr val="accent6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30" y="4322647"/>
        <a:ext cx="1407688" cy="668859"/>
      </dsp:txXfrm>
    </dsp:sp>
    <dsp:sp modelId="{BDF43623-D49A-4100-AE14-7D7EE1F8C98B}">
      <dsp:nvSpPr>
        <dsp:cNvPr id="0" name=""/>
        <dsp:cNvSpPr/>
      </dsp:nvSpPr>
      <dsp:spPr>
        <a:xfrm>
          <a:off x="1530857" y="4163042"/>
          <a:ext cx="4654570" cy="90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kern="1200" dirty="0"/>
        </a:p>
      </dsp:txBody>
      <dsp:txXfrm>
        <a:off x="1530857" y="4163042"/>
        <a:ext cx="4654570" cy="909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4337D-FF19-472E-916A-D9FD8841784D}">
      <dsp:nvSpPr>
        <dsp:cNvPr id="0" name=""/>
        <dsp:cNvSpPr/>
      </dsp:nvSpPr>
      <dsp:spPr>
        <a:xfrm>
          <a:off x="728071" y="0"/>
          <a:ext cx="8203846" cy="2168483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06033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Программные расходы составляют: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год – 14338,4 тыс. рублей ( 91,7%);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год – 13673,9 тыс. рублей (98,2%);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год – 12983,8 тыс. рублей (99,6%)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8071" y="542121"/>
        <a:ext cx="7661725" cy="1084241"/>
      </dsp:txXfrm>
    </dsp:sp>
    <dsp:sp modelId="{B2F430F6-A5FF-4650-892D-A1CC762059F0}">
      <dsp:nvSpPr>
        <dsp:cNvPr id="0" name=""/>
        <dsp:cNvSpPr/>
      </dsp:nvSpPr>
      <dsp:spPr>
        <a:xfrm>
          <a:off x="8" y="2402221"/>
          <a:ext cx="8910726" cy="36201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бюджета Остаповского сельского поселения в 2020 году и плановом периоде 2021-2022 годов осуществлялось по программно-целевому принципу на основе муниципальных программ Остаповского сельского поселения. Исполнение бюджета в 2020 году  и плановом периоде на 2021 и 2022 годы  планируется осуществлять в рамках 7 муниципальных программ.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Общие расходы, направленные  на реализацию муниципальных  программ в 2020 году составят 14338,4  тыс.  рублей или 91,7 %  от прогнозируемого общего объема расходов местного бюджета; в 2021 году- 13673,9 тыс. руб. или  98,2 %;, в 2022 году – 12983,8 тыс. руб. или 99,6 %.Как и в прошлые годы на реализацию муниципальной программы «Развитие культуры и спорта на территории Остаповского сельского поселения» планируется максимальный объем бюджетных ассигнований  - 4271,2 тыс. рублей или 27,3 % от общего объема ассигнований, направленных на реализацию муниципальных программ Остаповского сельского поселения. Примерно на уровне текущего финансового года (с учетом уточенного плана) останутся расходы на следующие муниципальные программы: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«Развитие местного самоуправления в Остаповском сельском поселении»;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«Поддержка субъектов малого предпринимательства»;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«Обеспечение мероприятий по благоустройству населенных пунктов Остаповского сельского поселения». 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Увеличение объемов финансирования ожидается по программе «Обеспечение мероприятий по благоустройству населенных пунктов Остаповского сельского поселения».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" y="2402221"/>
        <a:ext cx="8910726" cy="3620155"/>
      </dsp:txXfrm>
    </dsp:sp>
    <dsp:sp modelId="{5914EB7D-8A5B-4060-AAF1-418D36193991}">
      <dsp:nvSpPr>
        <dsp:cNvPr id="0" name=""/>
        <dsp:cNvSpPr/>
      </dsp:nvSpPr>
      <dsp:spPr>
        <a:xfrm>
          <a:off x="5163322" y="1042713"/>
          <a:ext cx="3243555" cy="1168647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206033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год – 1303,6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( 8,3 %);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год – 251,3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(1,8 %);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год – 50,0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(0,4%).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63322" y="1334875"/>
        <a:ext cx="2951393" cy="584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0.23243</cdr:x>
      <cdr:y>0.84177</cdr:y>
    </cdr:from>
    <cdr:to>
      <cdr:x>0.35341</cdr:x>
      <cdr:y>0.94957</cdr:y>
    </cdr:to>
    <cdr:sp macro="" textlink="">
      <cdr:nvSpPr>
        <cdr:cNvPr id="3" name="TextBox 2"/>
        <cdr:cNvSpPr txBox="1"/>
      </cdr:nvSpPr>
      <cdr:spPr>
        <a:xfrm xmlns:a="http://schemas.openxmlformats.org/drawingml/2006/main" rot="506593">
          <a:off x="1347827" y="4087267"/>
          <a:ext cx="701553" cy="523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год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0.40581</cdr:x>
      <cdr:y>0.8741</cdr:y>
    </cdr:from>
    <cdr:to>
      <cdr:x>0.52679</cdr:x>
      <cdr:y>0.9819</cdr:y>
    </cdr:to>
    <cdr:sp macro="" textlink="">
      <cdr:nvSpPr>
        <cdr:cNvPr id="5" name="TextBox 1"/>
        <cdr:cNvSpPr txBox="1"/>
      </cdr:nvSpPr>
      <cdr:spPr>
        <a:xfrm xmlns:a="http://schemas.openxmlformats.org/drawingml/2006/main" rot="472221">
          <a:off x="2353266" y="4244257"/>
          <a:ext cx="701553" cy="5234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год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0.59148</cdr:x>
      <cdr:y>0.89569</cdr:y>
    </cdr:from>
    <cdr:to>
      <cdr:x>0.71246</cdr:x>
      <cdr:y>0.95232</cdr:y>
    </cdr:to>
    <cdr:sp macro="" textlink="">
      <cdr:nvSpPr>
        <cdr:cNvPr id="7" name="TextBox 1"/>
        <cdr:cNvSpPr txBox="1"/>
      </cdr:nvSpPr>
      <cdr:spPr>
        <a:xfrm xmlns:a="http://schemas.openxmlformats.org/drawingml/2006/main" rot="353759">
          <a:off x="3429924" y="4349090"/>
          <a:ext cx="701553" cy="2749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год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0.06378</cdr:x>
      <cdr:y>0.81462</cdr:y>
    </cdr:from>
    <cdr:to>
      <cdr:x>0.23317</cdr:x>
      <cdr:y>0.92242</cdr:y>
    </cdr:to>
    <cdr:sp macro="" textlink="">
      <cdr:nvSpPr>
        <cdr:cNvPr id="6" name="TextBox 1"/>
        <cdr:cNvSpPr txBox="1"/>
      </cdr:nvSpPr>
      <cdr:spPr>
        <a:xfrm xmlns:a="http://schemas.openxmlformats.org/drawingml/2006/main" rot="1155229">
          <a:off x="305027" y="3724443"/>
          <a:ext cx="810105" cy="492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2021оценка год</a:t>
          </a:r>
        </a:p>
        <a:p xmlns:a="http://schemas.openxmlformats.org/drawingml/2006/main"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F3657F-81C1-43C9-9078-2E57EF6A645A}" type="datetimeFigureOut">
              <a:rPr lang="ru-RU"/>
              <a:pPr>
                <a:defRPr/>
              </a:pPr>
              <a:t>27.12.2021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F28916-94FA-4385-8669-9C33A48D4D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666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062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869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93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1470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68484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764996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5356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585410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68490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8E051C-D7CA-4525-92E9-184A3781F90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6576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A47D9-5C59-4E5C-B821-328BBFE6CFE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7621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56470232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4C68D-6E30-4CBF-9EF3-BA3275A77700}" type="datetimeFigureOut">
              <a:rPr lang="de-DE"/>
              <a:pPr>
                <a:defRPr/>
              </a:pPr>
              <a:t>27.12.2021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0"/>
            <a:ext cx="4229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C93FF-0F0F-4F92-B7A8-E827C7A1BB1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791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6774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25E0E091-9795-4AC6-8D5F-9DA5F106CAE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75853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F9A98A4C-BBD5-432C-A219-A40AC32615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8022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4FF8C0CE-BC11-404E-961F-FE6125115D4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1572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56698-92FC-4931-8767-949D122C40D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6331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24908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A05B56-C02C-4FA1-9329-DC7C68A0AC8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6645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AB3B7063-6465-48CF-A1EE-12D922ECC93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0820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62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</p:sldLayoutIdLst>
  <p:transition>
    <p:dissolv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chart" Target="../charts/chart6.xml"/><Relationship Id="rId7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Layout" Target="../diagrams/layout1.xml"/><Relationship Id="rId7" Type="http://schemas.openxmlformats.org/officeDocument/2006/relationships/chart" Target="../charts/char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9211" y="3163078"/>
            <a:ext cx="7140978" cy="1270349"/>
          </a:xfrm>
        </p:spPr>
        <p:txBody>
          <a:bodyPr rtlCol="0">
            <a:normAutofit lnSpcReduction="10000"/>
          </a:bodyPr>
          <a:lstStyle/>
          <a:p>
            <a:pPr algn="ctr"/>
            <a:r>
              <a:rPr lang="ru-RU" altLang="zh-CN" sz="2000" b="1" dirty="0" smtClean="0">
                <a:latin typeface="Times New Roman" pitchFamily="18" charset="0"/>
                <a:cs typeface="Times New Roman" pitchFamily="18" charset="0"/>
              </a:rPr>
              <a:t>К  решению Совета Остаповского сельского поселения Шуйского муниципального района № 35 от 25.11.2021 «О проекте бюджета Остаповского сельского поселения на 2022 год и на плановый период 2023 и 2024 годов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075695" y="802433"/>
            <a:ext cx="7181619" cy="2124915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36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sz="3600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8970" y="167950"/>
            <a:ext cx="7680671" cy="71946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Структура доходной части бюджета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Остаповского сельского поселения 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на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2022-2024 годы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73095"/>
              </p:ext>
            </p:extLst>
          </p:nvPr>
        </p:nvGraphicFramePr>
        <p:xfrm>
          <a:off x="69432" y="1250303"/>
          <a:ext cx="478248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304195" y="6249604"/>
            <a:ext cx="104775" cy="11430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Блок-схема: узел 7"/>
          <p:cNvSpPr/>
          <p:nvPr/>
        </p:nvSpPr>
        <p:spPr>
          <a:xfrm flipH="1" flipV="1">
            <a:off x="313720" y="6528121"/>
            <a:ext cx="95250" cy="103690"/>
          </a:xfrm>
          <a:prstGeom prst="flowChartConnector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303349" y="5955462"/>
            <a:ext cx="95250" cy="100021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7148" y="6410689"/>
            <a:ext cx="3646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153" y="5831303"/>
            <a:ext cx="3646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228" y="6056127"/>
            <a:ext cx="3646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55194" y="1238631"/>
            <a:ext cx="416688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запланированы: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в сумме 16718,1 тыс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неналоговые доходы составят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4908,4 тыс. 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составят11809,7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году 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15374,2 тыс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составят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4977,0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составят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10397,2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в сумме 15408,7 тыс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составят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5255,0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составят 10153,7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8415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521724" cy="7822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налоговых, неналоговых доходов и безвозмездных поступлений  бюджета Остаповского сельского поселения на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2022-2024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 (</a:t>
            </a:r>
            <a:r>
              <a:rPr lang="ru-RU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.) сравнении ожидаемым исполнением за текущий финансовый год (оценка ) и отчетный финансовый год (отчет)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51607" y="787783"/>
            <a:ext cx="744599" cy="365125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619937" y="5621494"/>
            <a:ext cx="1056387" cy="1037788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/>
          <p:cNvSpPr/>
          <p:nvPr/>
        </p:nvSpPr>
        <p:spPr>
          <a:xfrm>
            <a:off x="5766432" y="5518632"/>
            <a:ext cx="1060464" cy="1109273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07" y="5186281"/>
            <a:ext cx="2381250" cy="1473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513" y="5332651"/>
            <a:ext cx="2192942" cy="1451312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512485"/>
              </p:ext>
            </p:extLst>
          </p:nvPr>
        </p:nvGraphicFramePr>
        <p:xfrm>
          <a:off x="878889" y="782287"/>
          <a:ext cx="7797439" cy="4486298"/>
        </p:xfrm>
        <a:graphic>
          <a:graphicData uri="http://schemas.openxmlformats.org/drawingml/2006/table">
            <a:tbl>
              <a:tblPr firstRow="1" firstCol="1" bandRow="1"/>
              <a:tblGrid>
                <a:gridCol w="990379"/>
                <a:gridCol w="768631"/>
                <a:gridCol w="512765"/>
                <a:gridCol w="586680"/>
                <a:gridCol w="413520"/>
                <a:gridCol w="615629"/>
                <a:gridCol w="617179"/>
                <a:gridCol w="413520"/>
                <a:gridCol w="615629"/>
                <a:gridCol w="617179"/>
                <a:gridCol w="413520"/>
                <a:gridCol w="615629"/>
                <a:gridCol w="617179"/>
              </a:tblGrid>
              <a:tr h="7943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доходов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 исполнение 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к исполнению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7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к ожидаемому исполнению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к исполнению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к ожидаемому исполнению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к исполнению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к ожидаемому исполнению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1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0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000 1 00 00000 00 0000 000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4278,0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4527,9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4908,4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114,7</a:t>
                      </a:r>
                      <a:r>
                        <a:rPr lang="ru-RU" sz="7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114,7</a:t>
                      </a:r>
                      <a:r>
                        <a:rPr lang="ru-RU" sz="7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4977,0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116,3 %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99,0%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5255,00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122,1,0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96,6%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организаций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000 1 01 01000 00 0000 000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1116,2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1113,3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1117,0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102,6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1189,0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,5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101,3%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116,5%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105,4%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1116,2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1113,3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1117,0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100,1%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102,6 %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1189,0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101,3%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116,5 %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105,4%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000 1 05 03000 00 0000 000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91,5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82,6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82,0 %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90,8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105,2%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102,8%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109,5 %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132,8%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000 1 06 01000 00 0000 000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546,0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95,2 %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49,8 %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53,6%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57,0%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109,9 %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59,7%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000 1 06 06000 00 0000 000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2233,8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2814,0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2850,0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127,6 %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127,6,5 %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2800,0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106,2%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88,8%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2900,0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129,8 %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93,7%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налоговые и неналоговые доходы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248,8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213,0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346,4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162,3  %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340,4%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351,0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6,7%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50,1%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356,0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167,1%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50,6%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000 2 00 00000 00 0000 000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12438,1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12317,4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11809,7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94,9 %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86,0%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10397,2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73,3%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75,1%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10153,7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76,2%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70,7%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9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000 2 02 01000 00 0000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10373,8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10312,6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10584,1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1102,6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97,7%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10153,7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104,5%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95,2%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10153,7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104,1%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94,9%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7315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166471"/>
              </p:ext>
            </p:extLst>
          </p:nvPr>
        </p:nvGraphicFramePr>
        <p:xfrm>
          <a:off x="772356" y="1296139"/>
          <a:ext cx="7972148" cy="4216894"/>
        </p:xfrm>
        <a:graphic>
          <a:graphicData uri="http://schemas.openxmlformats.org/drawingml/2006/table">
            <a:tbl>
              <a:tblPr firstRow="1" firstCol="1" bandRow="1"/>
              <a:tblGrid>
                <a:gridCol w="1012571"/>
                <a:gridCol w="785853"/>
                <a:gridCol w="524255"/>
                <a:gridCol w="599827"/>
                <a:gridCol w="422785"/>
                <a:gridCol w="629422"/>
                <a:gridCol w="631007"/>
                <a:gridCol w="481186"/>
                <a:gridCol w="571021"/>
                <a:gridCol w="631007"/>
                <a:gridCol w="422785"/>
                <a:gridCol w="629422"/>
                <a:gridCol w="631007"/>
              </a:tblGrid>
              <a:tr h="15334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000 2 02 02000 00 0000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909,5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691,6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692,7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76,2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209,3%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0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000 2 02 03000 00 0000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225,5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232,4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234,7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6,9%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243,5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113,2%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64,4%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64,7%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0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000 2 02 40000 00 0000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984,3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1137,6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298,1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0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безвозмездные поступления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354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ДОХОДОВ: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16716,1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17485,5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16718,1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15374,2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15408,7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606100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7540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275" y="3287209"/>
            <a:ext cx="8544773" cy="1984587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цели расходуются средства бюджета?</a:t>
            </a:r>
          </a:p>
          <a:p>
            <a:pPr algn="ctr">
              <a:buNone/>
            </a:pPr>
            <a:endParaRPr lang="ru-RU" i="1" dirty="0" smtClean="0"/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функционирование учреждений социальной сферы ( культуры, физкультуры 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спорта и др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.) и органов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самоуправления;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выполнение передаваемых государственных полномочий Российской Федерации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6250" y="914400"/>
            <a:ext cx="8458200" cy="2141316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Расходы бюджета - это средства, выплачиваемые из бюджета на реализацию расходных обязательств Остаповского сельского поселения, то есть расходов, необходимость которых установлена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правовыми актами органов местного самоуправления в соответствии с федеральными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законами, законами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 Российской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Федерации.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2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126" y="5490410"/>
            <a:ext cx="1068796" cy="1196139"/>
          </a:xfrm>
          <a:prstGeom prst="rect">
            <a:avLst/>
          </a:prstGeom>
          <a:noFill/>
        </p:spPr>
      </p:pic>
      <p:pic>
        <p:nvPicPr>
          <p:cNvPr id="17414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1686" y="5019869"/>
            <a:ext cx="1392725" cy="1326405"/>
          </a:xfrm>
          <a:prstGeom prst="rect">
            <a:avLst/>
          </a:prstGeom>
          <a:noFill/>
        </p:spPr>
      </p:pic>
      <p:pic>
        <p:nvPicPr>
          <p:cNvPr id="174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0807" y="5411754"/>
            <a:ext cx="1151715" cy="1194319"/>
          </a:xfrm>
          <a:prstGeom prst="rect">
            <a:avLst/>
          </a:prstGeom>
          <a:noFill/>
        </p:spPr>
      </p:pic>
      <p:pic>
        <p:nvPicPr>
          <p:cNvPr id="174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89487" y="4926563"/>
            <a:ext cx="1283925" cy="1492143"/>
          </a:xfrm>
          <a:prstGeom prst="rect">
            <a:avLst/>
          </a:prstGeom>
          <a:noFill/>
        </p:spPr>
      </p:pic>
      <p:pic>
        <p:nvPicPr>
          <p:cNvPr id="17420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8170" y="5075853"/>
            <a:ext cx="1194318" cy="1277876"/>
          </a:xfrm>
          <a:prstGeom prst="rect">
            <a:avLst/>
          </a:prstGeom>
          <a:noFill/>
        </p:spPr>
      </p:pic>
      <p:pic>
        <p:nvPicPr>
          <p:cNvPr id="17422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4417" y="5444992"/>
            <a:ext cx="1156996" cy="120345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759" y="81023"/>
            <a:ext cx="7845965" cy="937549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Остаповского сельского поселения на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364309"/>
            <a:ext cx="609600" cy="52120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26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8" descr="Дол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779" y="1163782"/>
            <a:ext cx="647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ЖК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22" y="1144382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Культур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451" y="1079806"/>
            <a:ext cx="7207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нац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82" y="1135595"/>
            <a:ext cx="647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нац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69" y="1163782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Общегос-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3" y="1177291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Соц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230" y="1070476"/>
            <a:ext cx="7889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90799" y="1920242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Общегосударст-венные вопрос</a:t>
            </a:r>
            <a:r>
              <a:rPr lang="ru-RU" altLang="ru-RU" b="1" dirty="0">
                <a:latin typeface="Times New Roman" pitchFamily="18" charset="0"/>
              </a:rPr>
              <a:t>ы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899693" y="2435290"/>
            <a:ext cx="1442291" cy="655134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2062064" y="1931436"/>
            <a:ext cx="961053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3341943" y="2276669"/>
            <a:ext cx="1245423" cy="2308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itchFamily="18" charset="0"/>
              </a:rPr>
              <a:t>Благоустройство</a:t>
            </a:r>
            <a:endParaRPr lang="ru-RU" altLang="ru-RU" b="1" dirty="0">
              <a:latin typeface="Times New Roman" pitchFamily="18" charset="0"/>
            </a:endParaRP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4711959" y="2360644"/>
            <a:ext cx="1250302" cy="2308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itchFamily="18" charset="0"/>
              </a:rPr>
              <a:t>Культура</a:t>
            </a:r>
            <a:endParaRPr lang="ru-RU" altLang="ru-RU" b="1" dirty="0">
              <a:latin typeface="Times New Roman" pitchFamily="18" charset="0"/>
            </a:endParaRP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5906278" y="1828799"/>
            <a:ext cx="1306285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7129463" y="2501266"/>
            <a:ext cx="1295400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42904" y="3453766"/>
            <a:ext cx="8459782" cy="51752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cxnSp>
        <p:nvCxnSpPr>
          <p:cNvPr id="33" name="Прямая соединительная линия 32"/>
          <p:cNvCxnSpPr>
            <a:stCxn id="15" idx="2"/>
          </p:cNvCxnSpPr>
          <p:nvPr/>
        </p:nvCxnSpPr>
        <p:spPr>
          <a:xfrm flipH="1">
            <a:off x="508911" y="1680529"/>
            <a:ext cx="1" cy="219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2" idx="2"/>
          </p:cNvCxnSpPr>
          <p:nvPr/>
        </p:nvCxnSpPr>
        <p:spPr>
          <a:xfrm>
            <a:off x="1605032" y="1624545"/>
            <a:ext cx="0" cy="75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3" idx="2"/>
          </p:cNvCxnSpPr>
          <p:nvPr/>
        </p:nvCxnSpPr>
        <p:spPr>
          <a:xfrm>
            <a:off x="2586719" y="1640032"/>
            <a:ext cx="0" cy="255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876726" y="1626471"/>
            <a:ext cx="17012" cy="646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0" idx="2"/>
          </p:cNvCxnSpPr>
          <p:nvPr/>
        </p:nvCxnSpPr>
        <p:spPr>
          <a:xfrm flipH="1">
            <a:off x="5274813" y="1586219"/>
            <a:ext cx="1" cy="793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7" idx="2"/>
          </p:cNvCxnSpPr>
          <p:nvPr/>
        </p:nvCxnSpPr>
        <p:spPr>
          <a:xfrm flipH="1">
            <a:off x="6509723" y="1607051"/>
            <a:ext cx="1" cy="182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endCxn id="27" idx="0"/>
          </p:cNvCxnSpPr>
          <p:nvPr/>
        </p:nvCxnSpPr>
        <p:spPr>
          <a:xfrm>
            <a:off x="7777163" y="1671004"/>
            <a:ext cx="0" cy="830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Блок-схема: альтернативный процесс 46"/>
          <p:cNvSpPr/>
          <p:nvPr/>
        </p:nvSpPr>
        <p:spPr>
          <a:xfrm>
            <a:off x="4898572" y="4114799"/>
            <a:ext cx="2957804" cy="1119674"/>
          </a:xfrm>
          <a:prstGeom prst="flowChartAlternateProcess">
            <a:avLst/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РАСХОДЫ </a:t>
            </a:r>
            <a:r>
              <a:rPr lang="ru-RU" b="1" dirty="0"/>
              <a:t>БЮДЖЕТА </a:t>
            </a:r>
            <a:r>
              <a:rPr lang="ru-RU" dirty="0"/>
              <a:t>распределены по:</a:t>
            </a:r>
          </a:p>
        </p:txBody>
      </p:sp>
      <p:sp>
        <p:nvSpPr>
          <p:cNvPr id="48" name="Выгнутая влево стрелка 47"/>
          <p:cNvSpPr/>
          <p:nvPr/>
        </p:nvSpPr>
        <p:spPr>
          <a:xfrm rot="2330396">
            <a:off x="3759650" y="4215743"/>
            <a:ext cx="776613" cy="1605878"/>
          </a:xfrm>
          <a:prstGeom prst="curvedRightArrow">
            <a:avLst>
              <a:gd name="adj1" fmla="val 25000"/>
              <a:gd name="adj2" fmla="val 4792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Выгнутая вправо стрелка 49"/>
          <p:cNvSpPr/>
          <p:nvPr/>
        </p:nvSpPr>
        <p:spPr>
          <a:xfrm rot="19880112">
            <a:off x="8227350" y="4088884"/>
            <a:ext cx="603990" cy="1590597"/>
          </a:xfrm>
          <a:prstGeom prst="curvedLeftArrow">
            <a:avLst>
              <a:gd name="adj1" fmla="val 26485"/>
              <a:gd name="adj2" fmla="val 28735"/>
              <a:gd name="adj3" fmla="val 28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Блок-схема: подготовка 51"/>
          <p:cNvSpPr/>
          <p:nvPr/>
        </p:nvSpPr>
        <p:spPr>
          <a:xfrm flipH="1">
            <a:off x="3909527" y="5551714"/>
            <a:ext cx="2388636" cy="1119674"/>
          </a:xfrm>
          <a:prstGeom prst="flowChartPreparat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/>
              <a:t>8 </a:t>
            </a:r>
            <a:r>
              <a:rPr lang="ru-RU" sz="1400" dirty="0"/>
              <a:t>разделам бюджетной классификации</a:t>
            </a:r>
          </a:p>
        </p:txBody>
      </p:sp>
      <p:sp>
        <p:nvSpPr>
          <p:cNvPr id="53" name="Блок-схема: подготовка 52"/>
          <p:cNvSpPr/>
          <p:nvPr/>
        </p:nvSpPr>
        <p:spPr>
          <a:xfrm>
            <a:off x="6382139" y="5299787"/>
            <a:ext cx="2369975" cy="1334277"/>
          </a:xfrm>
          <a:prstGeom prst="flowChartPreparation">
            <a:avLst/>
          </a:prstGeom>
          <a:solidFill>
            <a:srgbClr val="0070C0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8</a:t>
            </a:r>
            <a:r>
              <a:rPr lang="ru-RU" sz="1400" dirty="0" smtClean="0"/>
              <a:t> </a:t>
            </a:r>
            <a:r>
              <a:rPr lang="ru-RU" sz="1400" dirty="0" smtClean="0"/>
              <a:t>муниципальным </a:t>
            </a:r>
            <a:r>
              <a:rPr lang="ru-RU" sz="1400" dirty="0"/>
              <a:t>программам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4075226"/>
            <a:ext cx="3824077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5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938" y="160337"/>
            <a:ext cx="8451142" cy="670087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Структура расходов бюджета Остаповского поселения</a:t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2022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год и плановый период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2023-2024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годов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7" name="Picture 7" descr="C:\Documents and Settings\Savina\Рабочий стол\Яна Савина\Савина (работа)\СЛАЙДЫ 2013\Бюджет для граждан 2016\картинки\432278_original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474237" y="5523722"/>
            <a:ext cx="5710334" cy="1068149"/>
          </a:xfrm>
          <a:prstGeom prst="rect">
            <a:avLst/>
          </a:prstGeom>
          <a:noFill/>
          <a:effectLst>
            <a:softEdge rad="317500"/>
          </a:effec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66529439"/>
              </p:ext>
            </p:extLst>
          </p:nvPr>
        </p:nvGraphicFramePr>
        <p:xfrm>
          <a:off x="7557796" y="1017037"/>
          <a:ext cx="1250301" cy="1576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537888549"/>
              </p:ext>
            </p:extLst>
          </p:nvPr>
        </p:nvGraphicFramePr>
        <p:xfrm>
          <a:off x="7259216" y="2761862"/>
          <a:ext cx="1604866" cy="1707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552560599"/>
              </p:ext>
            </p:extLst>
          </p:nvPr>
        </p:nvGraphicFramePr>
        <p:xfrm>
          <a:off x="7193902" y="4572001"/>
          <a:ext cx="1670180" cy="1698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236613"/>
              </p:ext>
            </p:extLst>
          </p:nvPr>
        </p:nvGraphicFramePr>
        <p:xfrm>
          <a:off x="130628" y="875555"/>
          <a:ext cx="7254916" cy="4045081"/>
        </p:xfrm>
        <a:graphic>
          <a:graphicData uri="http://schemas.openxmlformats.org/drawingml/2006/table">
            <a:tbl>
              <a:tblPr/>
              <a:tblGrid>
                <a:gridCol w="817169"/>
                <a:gridCol w="3414497"/>
                <a:gridCol w="1024348"/>
                <a:gridCol w="1074141"/>
                <a:gridCol w="924761"/>
              </a:tblGrid>
              <a:tr h="15133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Раздел, подраздел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Сумма,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тыс. руб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3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РАСХОДЫ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6070,0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5981,3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5931,3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29540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0102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759,1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759,1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759,1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46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0104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Правительства 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4319,9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4319,9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4319,9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6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0106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финансовых, налоговых и таможенных органов финансового (финансово-бюджетного) надзора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78,8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78,7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78,7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0107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проведения выборов и референдумов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0111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Резервные фонды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17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0113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862,3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780,0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730,0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234,7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243,5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0203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234,7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243,5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0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ПРАВООХРАНИЕЛЬНАЯ ДЕЯТЕЛЬНОСТЬ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270,3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220,3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220,3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0310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пожарной безопасности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298,1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0409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29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4953,1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4302,4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4430,4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0503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4953,1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4302,4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4430,4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КУЛЬТУРА,КИНЕМАТОГРАФИЯ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4879,5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4614,5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4814,5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0801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 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4879,5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4614,5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4814,5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81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1001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8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16718,1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15374,2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15408,7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2" descr="Картинки по запросу расходы бюджет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89" y="5355771"/>
            <a:ext cx="3387013" cy="1278292"/>
          </a:xfrm>
          <a:prstGeom prst="rect">
            <a:avLst/>
          </a:prstGeom>
          <a:noFill/>
          <a:effectLst>
            <a:softEdge rad="736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66" y="5147342"/>
            <a:ext cx="2364575" cy="15816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124" y="4992786"/>
            <a:ext cx="2756646" cy="152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1912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115747" y="7032"/>
            <a:ext cx="8405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Остаповского сельского поселения на 2021 год и плановый период 2022-2023 годов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175459"/>
              </p:ext>
            </p:extLst>
          </p:nvPr>
        </p:nvGraphicFramePr>
        <p:xfrm>
          <a:off x="0" y="783770"/>
          <a:ext cx="8910735" cy="6074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4643" y="1191133"/>
            <a:ext cx="4074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8889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82038" y="6594414"/>
            <a:ext cx="461962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01885" y="115218"/>
            <a:ext cx="791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Остаповского сельского поселения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903711"/>
              </p:ext>
            </p:extLst>
          </p:nvPr>
        </p:nvGraphicFramePr>
        <p:xfrm>
          <a:off x="687821" y="1262356"/>
          <a:ext cx="8083945" cy="4422254"/>
        </p:xfrm>
        <a:graphic>
          <a:graphicData uri="http://schemas.openxmlformats.org/drawingml/2006/table">
            <a:tbl>
              <a:tblPr/>
              <a:tblGrid>
                <a:gridCol w="1918255"/>
                <a:gridCol w="637158"/>
                <a:gridCol w="637158"/>
                <a:gridCol w="623603"/>
                <a:gridCol w="623603"/>
                <a:gridCol w="508372"/>
                <a:gridCol w="462619"/>
                <a:gridCol w="462619"/>
                <a:gridCol w="481257"/>
                <a:gridCol w="467702"/>
                <a:gridCol w="467702"/>
                <a:gridCol w="474480"/>
                <a:gridCol w="319417"/>
              </a:tblGrid>
              <a:tr h="397870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Расходы местного бюджета Остаповского сельского поселения на реализацию муниципальных  программ Остаповского сельского поселения на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  <a:r>
                        <a:rPr lang="ru-RU" sz="600" b="1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 на плановый период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годов в сравнении с исполнением за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2018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год и ожидаемым исполнением за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2019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4065" marR="4065" marT="4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228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Код целевой статьи расходов областного бюджета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  <a:r>
                        <a:rPr lang="ru-RU" sz="600" b="1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Ожидаемое исполнение за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  <a:r>
                        <a:rPr lang="ru-RU" sz="600" b="1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  <a:r>
                        <a:rPr lang="ru-RU" sz="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  <a:r>
                        <a:rPr lang="ru-RU" sz="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исполнению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ожидаемому исполнению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  <a:r>
                        <a:rPr lang="ru-RU" sz="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исполнению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2023год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ожидаемому исполнению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исполнению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2020год 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ожидаемому исполнению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8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5" marR="4065" marT="4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65" marR="4065" marT="4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065" marR="4065" marT="4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6=5/3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7=5/4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9=8/3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10=8/4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12=11/3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13=11/4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Остаповского сельского поселения «Обеспечение деятельности в пожарной безопасности»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01 0 00 00000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370,3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318,70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270,3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108,7%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170,0%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220,3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124,6%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195,0%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220,3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74,4 %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48,7%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местного самоуправления в Остаповском сельском поселении»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6742,0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7930,8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2796,7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108,1%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108,6%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5660,4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109,7%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111,2 %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5660,4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109,7 %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111,2%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3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«Совершенствование управлением муниципальной собственностью Остаповского сельского поселения»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72,8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250,0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95,7,0</a:t>
                      </a:r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36,0</a:t>
                      </a:r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170,0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133,0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79,8 %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30,0%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«Улучшение условий и охраны труда в Остаповском сельском поселении 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22,7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36,0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195,7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180,0%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25,0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181,2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166,7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25,0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181,2%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166,7%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6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«Обеспечение мероприятий по благоустройству населенных пунктов Остаповского сельского поселения»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4667,0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2 984,6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4953,1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130,7 %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121,5 %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3924,12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110,3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102,5%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6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3660,0</a:t>
                      </a:r>
                    </a:p>
                    <a:p>
                      <a:pPr algn="r" fontAlgn="ctr"/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116,2 %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107,9 %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культуры и спорта на территории Остаповского сельского поселения 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5542,4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6 980,0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4879,5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69,0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69,4%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4564,5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57,8 %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65,1%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4764,5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58,2 %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58,4%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8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«Поддержка субъектов малого предпринимательства»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15,0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00,0</a:t>
                      </a:r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15,0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15,0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6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17164,2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18200,4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16718,1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87,8%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14995,9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76,6%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87,2%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14638,3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78,6%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89,5%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8473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ED5B1-A891-4EC1-A0FA-F733B810D979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3621" y="81037"/>
            <a:ext cx="8494518" cy="27699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/>
              <a:t>Муниципальная программа «Обеспечение деятельности пожарной безопасности»</a:t>
            </a:r>
            <a:endParaRPr lang="ru-RU" sz="12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867746"/>
            <a:ext cx="85468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298378"/>
              </p:ext>
            </p:extLst>
          </p:nvPr>
        </p:nvGraphicFramePr>
        <p:xfrm>
          <a:off x="2528594" y="1683974"/>
          <a:ext cx="5922948" cy="4426772"/>
        </p:xfrm>
        <a:graphic>
          <a:graphicData uri="http://schemas.openxmlformats.org/drawingml/2006/table">
            <a:tbl>
              <a:tblPr/>
              <a:tblGrid>
                <a:gridCol w="332197"/>
                <a:gridCol w="799757"/>
                <a:gridCol w="485324"/>
                <a:gridCol w="452761"/>
                <a:gridCol w="452761"/>
                <a:gridCol w="461639"/>
                <a:gridCol w="523783"/>
                <a:gridCol w="621436"/>
                <a:gridCol w="497150"/>
                <a:gridCol w="603681"/>
                <a:gridCol w="692459"/>
              </a:tblGrid>
              <a:tr h="19610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Наименование целевого индикатора (показателя)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изм.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Значения целевых индикаторов (показателей)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4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Снижение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ва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пожаров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000" dirty="0"/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Умен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ьше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Уменьшение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Снижение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ва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чрезвычайных ситуаций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Уменьшение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8" name="Прямоугольник 47"/>
          <p:cNvSpPr/>
          <p:nvPr/>
        </p:nvSpPr>
        <p:spPr>
          <a:xfrm>
            <a:off x="1968759" y="662474"/>
            <a:ext cx="68673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-</a:t>
            </a:r>
            <a:r>
              <a:rPr lang="ru-RU" sz="800" dirty="0" smtClean="0"/>
              <a:t>совершенствование  системы  управления  в  кризисных  ситуациях;</a:t>
            </a:r>
          </a:p>
          <a:p>
            <a:pPr lvl="0"/>
            <a:r>
              <a:rPr lang="ru-RU" sz="800" dirty="0" smtClean="0"/>
              <a:t>- -снижение  количества  пожаров, гибели  и  травматизма  людей, материального  ущерба  от  пожаров;</a:t>
            </a:r>
          </a:p>
          <a:p>
            <a:pPr lvl="0"/>
            <a:r>
              <a:rPr lang="ru-RU" sz="800" dirty="0" smtClean="0"/>
              <a:t>- дальнейшее  развитие  и  совершенствование  добровольной  пожарной  охраны, путем  обеспечения  материально-техническими  средствами  добровольных  противопожарных  формирований  поселения;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1" y="1358180"/>
            <a:ext cx="2217217" cy="24680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908" y="219536"/>
            <a:ext cx="1388092" cy="14391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37" y="3946217"/>
            <a:ext cx="2063469" cy="195287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05665" cy="755780"/>
          </a:xfrm>
          <a:ln cmpd="sng">
            <a:noFill/>
          </a:ln>
          <a:effectLst/>
        </p:spPr>
        <p:txBody>
          <a:bodyPr>
            <a:norm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культуры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спорта на территории Остаповского сельского поселения»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748" y="706056"/>
            <a:ext cx="62966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Цель программы: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Сохранение и развитие самобытного историко-культурного наследия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поселения,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поддержка жизнеспособных форм традиционной культуры, приобщение к духовно-нравственным и культурным традициям всех слоев населения; обеспечение деятельности объектов культуры, содействующих популяризации культурного наследия, создание единого культурного пространства и равных возможностей для всех жителей района в доступе к культурным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благам.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8342" y="822332"/>
            <a:ext cx="244505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4879,5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03161217"/>
              </p:ext>
            </p:extLst>
          </p:nvPr>
        </p:nvGraphicFramePr>
        <p:xfrm>
          <a:off x="288029" y="2347016"/>
          <a:ext cx="3976062" cy="180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16382" y="4487218"/>
            <a:ext cx="1495993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5140,2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8342" y="4398916"/>
            <a:ext cx="2361236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в сфере культуры в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Остаповском сельском поселении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0418" y="3806081"/>
            <a:ext cx="368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финансирования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5880" y="2224589"/>
            <a:ext cx="47775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реализации «майского указа» № 597 в части повышения заработной платы отдельных категорий работников бюджетной сферы, специальным документом – Планом мероприятий («Дорожной картой»), направленных на повышение эффективности сферы культуры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Ивановской области,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Ивановской области от 13 ноября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 года №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453-п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установлены соответствующие целевые значения по средней зарплате работников учреждений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578" y="5263058"/>
            <a:ext cx="2370965" cy="1493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8" y="4172699"/>
            <a:ext cx="4013650" cy="234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711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20000"/>
              <a:lumOff val="80000"/>
            </a:schemeClr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89259" y="876300"/>
            <a:ext cx="5345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Остаповского сельского поселения!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770" y="2164080"/>
            <a:ext cx="87849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эти дни мы ведем работу над самым важным документом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бюджетом Остаповского сельского поселения на 2022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на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годов. Его формирование - это сложный процесс, в который должны быть вовлечены все граждане.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бюджетным законодательством, бюджет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формируется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трехлетний бюджетный цикл с учетом показателей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бюджетного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прогноза, разработанного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Администрацией Остаповского сельского поселения на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 с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гг.. Расходная часть бюджета ориентирована на сохранение социальных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гарантий, сохранением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номинальной заработной платы работников бюджетной сферы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 уровня, достигнутого в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году, повышение качества и доступности муниципальных услуг.  Исполнение бюджета в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годах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осуществлять в рамках 8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муниципальных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«Бюджет для граждан» - информационный сборник, который знакомит население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основными положениями главного финансового документа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бюджета Остаповского сельского поселения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2023 годов, который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создан специально для того, чтобы каждый житель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поселения был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осведомлен, как формируется и расходуется бюджет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поселения,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сколько в бюджет поступает средств и на какие цели они направляются.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открыты для ваших замечаний и конструктивных предложений.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09" y="17845"/>
            <a:ext cx="2553543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398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8557" y="124868"/>
            <a:ext cx="6589199" cy="831045"/>
          </a:xfrm>
          <a:effectLst/>
        </p:spPr>
        <p:txBody>
          <a:bodyPr>
            <a:normAutofit fontScale="90000"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мероприятий по благоустройству населенных пунктов Остаповского сельского поселения»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8886" y="665544"/>
            <a:ext cx="613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9704" y="6105242"/>
            <a:ext cx="5828245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4953,1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2795" y="43520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153477"/>
              </p:ext>
            </p:extLst>
          </p:nvPr>
        </p:nvGraphicFramePr>
        <p:xfrm>
          <a:off x="1888557" y="2529488"/>
          <a:ext cx="6571862" cy="3527722"/>
        </p:xfrm>
        <a:graphic>
          <a:graphicData uri="http://schemas.openxmlformats.org/drawingml/2006/table">
            <a:tbl>
              <a:tblPr/>
              <a:tblGrid>
                <a:gridCol w="233206"/>
                <a:gridCol w="914400"/>
                <a:gridCol w="328474"/>
                <a:gridCol w="568171"/>
                <a:gridCol w="674703"/>
                <a:gridCol w="612559"/>
                <a:gridCol w="656947"/>
                <a:gridCol w="683581"/>
                <a:gridCol w="1005951"/>
                <a:gridCol w="893870"/>
              </a:tblGrid>
              <a:tr h="443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оценка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Замена ламп уличного освещения на светодиодные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69,0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72,0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84,00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103,00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111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113,00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Уборка несанкционированных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свалок и территорий от мусора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м3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164,0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125,0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121,0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78,3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80,00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92,5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Кронирование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и спил сухих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aseline="0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деревье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36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53,0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48,00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52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58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2718923" y="2236166"/>
            <a:ext cx="51354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Сведения о целевых показателях (индикаторах) программы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565" y="978260"/>
            <a:ext cx="5941526" cy="12287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310"/>
            <a:ext cx="1888557" cy="13531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6" y="2733773"/>
            <a:ext cx="1637704" cy="16183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86" y="4536747"/>
            <a:ext cx="1654300" cy="132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438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562" y="160338"/>
            <a:ext cx="8047162" cy="869809"/>
          </a:xfrm>
          <a:effectLst/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управлением муниципальной собственностью Остаповского сельского поселения"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284" y="936118"/>
            <a:ext cx="537824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управлением муниципальной собственностью, направленной на увеличение  доходов бюджета Остаповского сельского поселения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013044" y="757085"/>
            <a:ext cx="2488557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–80,0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957056"/>
              </p:ext>
            </p:extLst>
          </p:nvPr>
        </p:nvGraphicFramePr>
        <p:xfrm>
          <a:off x="3199063" y="1682369"/>
          <a:ext cx="5380920" cy="5175631"/>
        </p:xfrm>
        <a:graphic>
          <a:graphicData uri="http://schemas.openxmlformats.org/drawingml/2006/table">
            <a:tbl>
              <a:tblPr/>
              <a:tblGrid>
                <a:gridCol w="254750"/>
                <a:gridCol w="1013615"/>
                <a:gridCol w="340863"/>
                <a:gridCol w="508901"/>
                <a:gridCol w="421935"/>
                <a:gridCol w="423984"/>
                <a:gridCol w="423984"/>
                <a:gridCol w="508303"/>
                <a:gridCol w="565112"/>
                <a:gridCol w="395690"/>
                <a:gridCol w="523783"/>
              </a:tblGrid>
              <a:tr h="328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</a:rPr>
                        <a:t> п/п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Ед. изм.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2017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</a:t>
                      </a:r>
                      <a:r>
                        <a:rPr lang="ru-RU" sz="8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объектов муниципальной собственности, подлежащие технической инвентаризации.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объектов, подлежащие независимой оценки 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Количество объектов муниципальной собственности, подлежащие обязательной регистрации прав.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Количество заключенных (действующих) договоров аренды, безвозмездного пользования в отношении имущества казны.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земельных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участков,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находящихся в собственности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Остаповского сельского поселения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, для продажи их на аукционах. 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889523" y="1229031"/>
            <a:ext cx="30381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Целевые показатели программы</a:t>
            </a:r>
            <a:endParaRPr lang="ru-RU" sz="1100" dirty="0"/>
          </a:p>
        </p:txBody>
      </p:sp>
      <p:pic>
        <p:nvPicPr>
          <p:cNvPr id="25" name="Picture 8" descr="инвента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89922"/>
            <a:ext cx="3077498" cy="2724761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09" y="4555816"/>
            <a:ext cx="2883289" cy="199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615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7321" y="105494"/>
            <a:ext cx="8394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«Развитие местного самоуправления в Остаповском сельском  поселении»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08343" y="844423"/>
            <a:ext cx="5648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Содействие развитию местного самоуправления и обеспечение деятельности органов местного самоуправления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969642" y="936491"/>
            <a:ext cx="2951544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2021 год – 5671,5 тыс.р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472706"/>
              </p:ext>
            </p:extLst>
          </p:nvPr>
        </p:nvGraphicFramePr>
        <p:xfrm>
          <a:off x="2938509" y="1599179"/>
          <a:ext cx="5655075" cy="4262833"/>
        </p:xfrm>
        <a:graphic>
          <a:graphicData uri="http://schemas.openxmlformats.org/drawingml/2006/table">
            <a:tbl>
              <a:tblPr/>
              <a:tblGrid>
                <a:gridCol w="257452"/>
                <a:gridCol w="949911"/>
                <a:gridCol w="372862"/>
                <a:gridCol w="319596"/>
                <a:gridCol w="363985"/>
                <a:gridCol w="417250"/>
                <a:gridCol w="381740"/>
                <a:gridCol w="452761"/>
                <a:gridCol w="363984"/>
                <a:gridCol w="488272"/>
                <a:gridCol w="399495"/>
                <a:gridCol w="399496"/>
                <a:gridCol w="488271"/>
              </a:tblGrid>
              <a:tr h="3463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Наименование </a:t>
                      </a: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целевого индикатора (показателя)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  Ед</a:t>
                      </a: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изм.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2015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2016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 2017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2018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2019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2020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 2021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2022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   20223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  2024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Удельный вес назначения пенсии за выслугу лет лицам, замещавшим должности муниципальной службы, обратившимся за ее назначением, и отвечающим требованиям муниципальных правовых актов о назначении пенсии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9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Опубликование документов и материалов, обязательных к опубликованию законодательством и обеспечение информационной открытости в деятельности органов местного самоуправления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Проведение  запланированных мероприятий, посвященных государственным и профессиональным праздникам и знаменательным датам, а также других мероприятий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Обеспечение планов деятельности органов местного самоуправления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2" y="1428740"/>
            <a:ext cx="2691332" cy="190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3" descr="зак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541353"/>
            <a:ext cx="2388372" cy="2349649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37600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471" y="180217"/>
            <a:ext cx="83712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«Поддержка субъектов малого предпринимательства"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5702065" y="1087921"/>
            <a:ext cx="2961379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30,0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135" y="589936"/>
            <a:ext cx="8858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оказание финансовой поддержки субъектам малого предпринимательства, создание условий для развития начинающим предпринимателям, создание благоприятных условий для развития  субъектам малого и среднего предпринимательства на территории Остаповского сельского поселения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23</a:t>
            </a:fld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518722"/>
              </p:ext>
            </p:extLst>
          </p:nvPr>
        </p:nvGraphicFramePr>
        <p:xfrm>
          <a:off x="2841524" y="1641986"/>
          <a:ext cx="5752060" cy="4945022"/>
        </p:xfrm>
        <a:graphic>
          <a:graphicData uri="http://schemas.openxmlformats.org/drawingml/2006/table">
            <a:tbl>
              <a:tblPr/>
              <a:tblGrid>
                <a:gridCol w="423848"/>
                <a:gridCol w="933903"/>
                <a:gridCol w="509456"/>
                <a:gridCol w="493584"/>
                <a:gridCol w="470516"/>
                <a:gridCol w="541538"/>
                <a:gridCol w="443883"/>
                <a:gridCol w="470517"/>
                <a:gridCol w="798991"/>
                <a:gridCol w="665824"/>
              </a:tblGrid>
              <a:tr h="39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</a:rPr>
                        <a:t> п/п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Ед. </a:t>
                      </a:r>
                      <a:r>
                        <a:rPr lang="ru-RU" sz="800" b="1" dirty="0" err="1">
                          <a:latin typeface="Times New Roman"/>
                          <a:ea typeface="Times New Roman"/>
                          <a:cs typeface="Times New Roman"/>
                        </a:rPr>
                        <a:t>изм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r>
                        <a:rPr lang="ru-RU" sz="8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Количество малых и средних предприятий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0,034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0,031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0,028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0,027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mtClean="0">
                          <a:latin typeface="Times New Roman"/>
                          <a:ea typeface="Times New Roman"/>
                          <a:cs typeface="Times New Roman"/>
                        </a:rPr>
                        <a:t>0,028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0,030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0,032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Численность зарегистрированных индивидуальных предпринимателей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Численность</a:t>
                      </a:r>
                      <a:r>
                        <a:rPr lang="ru-RU" sz="800" spc="-3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занятых</a:t>
                      </a:r>
                      <a:r>
                        <a:rPr lang="ru-RU" sz="800" spc="-3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lang="ru-RU" sz="800" spc="-3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малых</a:t>
                      </a:r>
                      <a:r>
                        <a:rPr lang="ru-RU" sz="800" spc="-35">
                          <a:latin typeface="Times New Roman"/>
                          <a:ea typeface="Times New Roman"/>
                          <a:cs typeface="Times New Roman"/>
                        </a:rPr>
                        <a:t> и средних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пр</a:t>
                      </a:r>
                      <a:r>
                        <a:rPr lang="ru-RU" sz="800" spc="-55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дприятиях</a:t>
                      </a:r>
                      <a:r>
                        <a:rPr lang="ru-RU" sz="800" spc="-3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(б</a:t>
                      </a:r>
                      <a:r>
                        <a:rPr lang="ru-RU" sz="800" spc="-3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800" spc="-4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внешних  </a:t>
                      </a:r>
                      <a:r>
                        <a:rPr lang="ru-RU" sz="800" spc="5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800" spc="-1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мести</a:t>
                      </a:r>
                      <a:r>
                        <a:rPr lang="ru-RU" sz="800" spc="-15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800" spc="-2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лей)   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0,40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0,40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Оборот малых и средних предприятий 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275,1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279,30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280,20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282,60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282,90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283,30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315,2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6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5" dirty="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800" spc="-20" dirty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ля</a:t>
                      </a:r>
                      <a:r>
                        <a:rPr lang="ru-RU" sz="800" spc="-3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занятых</a:t>
                      </a:r>
                      <a:r>
                        <a:rPr lang="ru-RU" sz="800" spc="-3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lang="ru-RU" sz="800" spc="-3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малых</a:t>
                      </a:r>
                      <a:r>
                        <a:rPr lang="ru-RU" sz="800" spc="-30" dirty="0">
                          <a:latin typeface="Times New Roman"/>
                          <a:ea typeface="Times New Roman"/>
                          <a:cs typeface="Times New Roman"/>
                        </a:rPr>
                        <a:t> и средних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пр</a:t>
                      </a:r>
                      <a:r>
                        <a:rPr lang="ru-RU" sz="800" spc="-40" dirty="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дприятиях,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800" spc="-2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ru-RU" sz="800" spc="-20" dirty="0">
                          <a:latin typeface="Times New Roman"/>
                          <a:ea typeface="Times New Roman"/>
                          <a:cs typeface="Times New Roman"/>
                        </a:rPr>
                        <a:t>  к</a:t>
                      </a:r>
                      <a:r>
                        <a:rPr lang="ru-RU" sz="800" spc="-2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об</a:t>
                      </a:r>
                      <a:r>
                        <a:rPr lang="ru-RU" sz="800" spc="-10" dirty="0">
                          <a:latin typeface="Times New Roman"/>
                          <a:ea typeface="Times New Roman"/>
                          <a:cs typeface="Times New Roman"/>
                        </a:rPr>
                        <a:t>щ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ей</a:t>
                      </a:r>
                      <a:r>
                        <a:rPr lang="ru-RU" sz="800" spc="-2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численности</a:t>
                      </a:r>
                      <a:r>
                        <a:rPr lang="ru-RU" sz="800" spc="-20" dirty="0">
                          <a:latin typeface="Times New Roman"/>
                          <a:ea typeface="Times New Roman"/>
                          <a:cs typeface="Times New Roman"/>
                        </a:rPr>
                        <a:t> всех предприятий и организаций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99,0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5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конкурсов и аукционов проводимых для субъектов малого предпринимательства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28334" y="1229032"/>
            <a:ext cx="30873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Целевые показатели программы</a:t>
            </a:r>
            <a:endParaRPr lang="ru-RU" sz="1400" dirty="0"/>
          </a:p>
        </p:txBody>
      </p:sp>
      <p:pic>
        <p:nvPicPr>
          <p:cNvPr id="23" name="Picture 4" descr="http://www.satulayanan.net/uploads/thumbnail/Folder-Documents-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805" y="1396180"/>
            <a:ext cx="2595717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5" y="3682179"/>
            <a:ext cx="2969777" cy="288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303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5747" y="120360"/>
            <a:ext cx="8889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«Улучшение условий охраны труда в Остаповском сельском поселении»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982" y="688259"/>
            <a:ext cx="8738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безопасности жизни и здоровья работающих граждан, повышение гарантий и их законных прав на безопасные условия труда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87982"/>
              </p:ext>
            </p:extLst>
          </p:nvPr>
        </p:nvGraphicFramePr>
        <p:xfrm>
          <a:off x="3604334" y="1355200"/>
          <a:ext cx="4998128" cy="5361951"/>
        </p:xfrm>
        <a:graphic>
          <a:graphicData uri="http://schemas.openxmlformats.org/drawingml/2006/table">
            <a:tbl>
              <a:tblPr/>
              <a:tblGrid>
                <a:gridCol w="514905"/>
                <a:gridCol w="1146369"/>
                <a:gridCol w="663755"/>
                <a:gridCol w="437540"/>
                <a:gridCol w="447911"/>
                <a:gridCol w="230786"/>
                <a:gridCol w="250995"/>
                <a:gridCol w="427703"/>
                <a:gridCol w="443158"/>
                <a:gridCol w="435006"/>
              </a:tblGrid>
              <a:tr h="304116"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№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п/п/п  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 (индикатора)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Ед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изм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1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2019</a:t>
                      </a: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/>
                          <a:ea typeface="Times New Roman"/>
                          <a:cs typeface="Times New Roman"/>
                        </a:rPr>
                        <a:t>  отчет</a:t>
                      </a: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2020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b="1" dirty="0" smtClean="0">
                          <a:latin typeface="Arial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22022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b="1" dirty="0" smtClean="0">
                          <a:latin typeface="Arial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999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2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3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4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5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                    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7</a:t>
                      </a:r>
                      <a:endParaRPr lang="ru-RU" sz="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8</a:t>
                      </a:r>
                      <a:endParaRPr lang="ru-RU" sz="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Наличие  нормативных правовых  актов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Остаповского сельского</a:t>
                      </a:r>
                      <a:r>
                        <a:rPr lang="ru-RU" sz="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поселения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по вопросам улучшения условий и охраны труда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Да/нет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41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1.1.</a:t>
                      </a:r>
                      <a:endParaRPr lang="ru-RU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Число несчастных случаев на производстве со смертельным исходом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ед.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1.2.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Численность пострадавших в результате несчастных случаев на производстве с утратой трудоспособности на 1 рабочий день и более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1.3.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Численность обученных по охране труда руководителей и специалистов в обучающих организациях, аккредитованных в установленном порядке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3" descr="slid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674" y="1473508"/>
            <a:ext cx="3101616" cy="1786530"/>
          </a:xfrm>
          <a:prstGeom prst="rect">
            <a:avLst/>
          </a:prstGeom>
          <a:noFill/>
        </p:spPr>
      </p:pic>
      <p:pic>
        <p:nvPicPr>
          <p:cNvPr id="15365" name="Picture 5" descr="stru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0" y="3352800"/>
            <a:ext cx="3640189" cy="345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13764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1278194" y="1995948"/>
            <a:ext cx="6636774" cy="2504622"/>
          </a:xfrm>
          <a:prstGeom prst="horizontalScroll">
            <a:avLst>
              <a:gd name="adj" fmla="val 9843"/>
            </a:avLst>
          </a:prstGeom>
          <a:gradFill>
            <a:gsLst>
              <a:gs pos="100000">
                <a:schemeClr val="accent4">
                  <a:tint val="96000"/>
                  <a:lumMod val="104000"/>
                </a:schemeClr>
              </a:gs>
              <a:gs pos="100000">
                <a:schemeClr val="accent4">
                  <a:shade val="98000"/>
                  <a:lumMod val="94000"/>
                </a:schemeClr>
              </a:gs>
            </a:gsLst>
            <a:lin ang="5400000" scaled="0"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indent="177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Социально-значимые проекты, предусмотренные к финансированию  за счет бюджета Остаповского сельского поселения на 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годов не планируются.  </a:t>
            </a:r>
            <a:endParaRPr lang="ru-RU" b="1" i="1" dirty="0">
              <a:solidFill>
                <a:schemeClr val="tx1"/>
              </a:solidFill>
              <a:effectLst>
                <a:glow rad="127000">
                  <a:schemeClr val="bg2">
                    <a:lumMod val="5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7131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165398"/>
            <a:ext cx="73058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Долговые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бязательства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остаповского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сельского поселения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40" t="-13924" r="9291" b="13143"/>
          <a:stretch/>
        </p:blipFill>
        <p:spPr bwMode="auto">
          <a:xfrm>
            <a:off x="606345" y="1267432"/>
            <a:ext cx="7218305" cy="5201265"/>
          </a:xfrm>
          <a:prstGeom prst="rect">
            <a:avLst/>
          </a:prstGeom>
          <a:noFill/>
          <a:ln>
            <a:noFill/>
          </a:ln>
          <a:effectLst>
            <a:softEdge rad="139700"/>
          </a:effec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576359"/>
              </p:ext>
            </p:extLst>
          </p:nvPr>
        </p:nvGraphicFramePr>
        <p:xfrm>
          <a:off x="2861186" y="1909309"/>
          <a:ext cx="4542504" cy="4036695"/>
        </p:xfrm>
        <a:graphic>
          <a:graphicData uri="http://schemas.openxmlformats.org/drawingml/2006/table">
            <a:tbl>
              <a:tblPr/>
              <a:tblGrid>
                <a:gridCol w="1701428"/>
                <a:gridCol w="756190"/>
                <a:gridCol w="834960"/>
                <a:gridCol w="1249926"/>
              </a:tblGrid>
              <a:tr h="18222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Вид долгового обязательства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Сумма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9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 от других бюджетов бюджетной системы Российской Федерации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Привлечение, в том числе: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пополнение остатков средств на счете бюджета поселения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Погашение, в том числе: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8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на пополнение остатков средств на счете бюджета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Остаповского сельского поселения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8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для частичного покрытия дефицита бюджета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Остаповского сельского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поселения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Кредиты кредитных организаций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Погашение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04" y="4984200"/>
            <a:ext cx="1615685" cy="1484497"/>
          </a:xfrm>
          <a:prstGeom prst="rect">
            <a:avLst/>
          </a:prstGeom>
          <a:noFill/>
          <a:ln>
            <a:noFill/>
          </a:ln>
          <a:effectLst>
            <a:softEdge rad="266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5" y="3429000"/>
            <a:ext cx="1643241" cy="17984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310" y="996395"/>
            <a:ext cx="2346690" cy="128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433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0115" y="67979"/>
            <a:ext cx="8209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деятельности Остаповского сельского поселения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9699" y="3139884"/>
            <a:ext cx="1971244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оборона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4565" y="3487762"/>
            <a:ext cx="1985058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234,7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17073" y="2208551"/>
            <a:ext cx="3056655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23195" y="2734807"/>
            <a:ext cx="151612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50,0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47" y="459464"/>
            <a:ext cx="2143432" cy="166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400" y="3641650"/>
            <a:ext cx="2540000" cy="1905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06" y="686099"/>
            <a:ext cx="3495760" cy="249132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11228" y="6190034"/>
            <a:ext cx="305665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питьевых колодцев-401,9  мест захоронений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.-94,3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20921" y="5576830"/>
            <a:ext cx="305665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дорог в Остаповском с/п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298,1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87" y="4059568"/>
            <a:ext cx="1761988" cy="17788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23" y="4147133"/>
            <a:ext cx="1805302" cy="161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331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5" y="905289"/>
            <a:ext cx="8497092" cy="61645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23850" y="481781"/>
            <a:ext cx="8200718" cy="1039963"/>
          </a:xfrm>
        </p:spPr>
        <p:txBody>
          <a:bodyPr/>
          <a:lstStyle/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Администрация Остаповского сельского поселения Шуйского муниципального района Ивановской области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Адрес: 155908  д.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Остапово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ул. Зеленая д.72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тел./факс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(49351) 3-04-09; 3-04-75;3-09-30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Ostapovo@ivreg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 работы: понедельник-пятница с 8-00 до 17-00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перерыв с 13-00 до 14-00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выходные дни: суббота, воскресенье   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5C93FF-0F0F-4F92-B7A8-E827C7A1BB16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781714"/>
            <a:ext cx="8497092" cy="616455"/>
          </a:xfrm>
        </p:spPr>
        <p:txBody>
          <a:bodyPr/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5C93FF-0F0F-4F92-B7A8-E827C7A1BB16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7" y="37753"/>
            <a:ext cx="8458200" cy="744537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5" name="圆角矩形 8"/>
          <p:cNvSpPr/>
          <p:nvPr/>
        </p:nvSpPr>
        <p:spPr>
          <a:xfrm>
            <a:off x="428596" y="857232"/>
            <a:ext cx="8501122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428596" y="1500174"/>
            <a:ext cx="8501122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428596" y="2071678"/>
            <a:ext cx="8501122" cy="5000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428596" y="3357562"/>
            <a:ext cx="8501122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1"/>
          <p:cNvSpPr/>
          <p:nvPr/>
        </p:nvSpPr>
        <p:spPr>
          <a:xfrm>
            <a:off x="428596" y="2643182"/>
            <a:ext cx="8501122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圆角矩形 10"/>
          <p:cNvSpPr/>
          <p:nvPr/>
        </p:nvSpPr>
        <p:spPr>
          <a:xfrm>
            <a:off x="428596" y="4071942"/>
            <a:ext cx="8501122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- свод бюджетов бюджетной системы на соответствующей территории (без учета межбюджетных трансфертов между этими бюджетами)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28596" y="4714884"/>
            <a:ext cx="8501122" cy="35719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圆角矩形 10"/>
          <p:cNvSpPr/>
          <p:nvPr/>
        </p:nvSpPr>
        <p:spPr>
          <a:xfrm>
            <a:off x="428596" y="5143512"/>
            <a:ext cx="8429684" cy="428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圆角矩形 10"/>
          <p:cNvSpPr/>
          <p:nvPr/>
        </p:nvSpPr>
        <p:spPr>
          <a:xfrm>
            <a:off x="428596" y="5643578"/>
            <a:ext cx="8429684" cy="8572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процесс 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econ11\Desktop\Для презентации\1923c8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53" y="1231885"/>
            <a:ext cx="2401631" cy="1603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232340" y="3627905"/>
            <a:ext cx="2361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организаций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70" y="908720"/>
            <a:ext cx="1655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</a:t>
            </a: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5110" y="1903915"/>
            <a:ext cx="4211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публично-правовых образований</a:t>
            </a:r>
          </a:p>
          <a:p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882129" y="4317357"/>
            <a:ext cx="917414" cy="809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689695" y="4317357"/>
            <a:ext cx="0" cy="88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590273" y="4317357"/>
            <a:ext cx="967995" cy="809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2817228" y="5295835"/>
            <a:ext cx="1942297" cy="1594924"/>
          </a:xfrm>
          <a:prstGeom prst="roundRect">
            <a:avLst/>
          </a:prstGeom>
          <a:solidFill>
            <a:srgbClr val="CC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бюджет, бюджеты государственных внебюджетных фондов РФ)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99543" y="5263077"/>
            <a:ext cx="2058098" cy="1594923"/>
          </a:xfrm>
          <a:prstGeom prst="roundRect">
            <a:avLst/>
          </a:prstGeom>
          <a:solidFill>
            <a:srgbClr val="CC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убъектов Российской Федерации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30788" y="5251358"/>
            <a:ext cx="2051720" cy="1594924"/>
          </a:xfrm>
          <a:prstGeom prst="roundRect">
            <a:avLst/>
          </a:prstGeom>
          <a:solidFill>
            <a:srgbClr val="CC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(местные бюджеты муниципальных районов, городских округов, городских и сельских поселений)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997" y="2835506"/>
            <a:ext cx="3401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плата, премии и т.п. 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коммунальных услуг, расходы </a:t>
            </a:r>
          </a:p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питание, транспорт и т.п.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677" y="5927020"/>
            <a:ext cx="2817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выручка от реализации и т.п.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заработной платы рабочим, закупка материалов.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3911" y="2883159"/>
            <a:ext cx="1841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сфера, культура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267465" y="-40640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это план доходов и расходов на определенный период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бъект 5"/>
          <p:cNvSpPr>
            <a:spLocks noGrp="1"/>
          </p:cNvSpPr>
          <p:nvPr>
            <p:ph idx="1"/>
          </p:nvPr>
        </p:nvSpPr>
        <p:spPr>
          <a:xfrm>
            <a:off x="3788376" y="1031481"/>
            <a:ext cx="3796958" cy="6527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16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Какие бывают бюджеты?</a:t>
            </a:r>
            <a:endParaRPr lang="ru-RU" sz="1600" b="1" cap="all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10" y="4112527"/>
            <a:ext cx="2273862" cy="15680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439" y="2287468"/>
            <a:ext cx="2670803" cy="217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953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7951" y="111966"/>
            <a:ext cx="8490857" cy="722883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составления и утверждения бюджета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Остаповского сельского поселения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19062" y="4189833"/>
            <a:ext cx="8920766" cy="659569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ru-RU" sz="2000" b="1" dirty="0" smtClean="0">
                <a:solidFill>
                  <a:srgbClr val="DD7E0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Нормативные правовые акты, регулирующие бюджетные правоотношения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272942" y="4758171"/>
            <a:ext cx="8458199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Прогноз социально – экономического развития Остаповского</a:t>
            </a:r>
            <a:r>
              <a:rPr kumimoji="0" lang="ru-RU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сельского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поселения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272941" y="5470210"/>
            <a:ext cx="8458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Основные направления</a:t>
            </a:r>
            <a:r>
              <a:rPr kumimoji="0" lang="ru-RU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бюджетной и налоговой  политики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466531" y="5840963"/>
            <a:ext cx="8264610" cy="41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Муниципальные программы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Остаповского сельского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поселения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81666" y="1081513"/>
            <a:ext cx="2048949" cy="863599"/>
            <a:chOff x="0" y="60362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603627"/>
              <a:ext cx="2418582" cy="1041837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50858" y="654485"/>
              <a:ext cx="2316866" cy="940121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Schoolbook"/>
                  <a:ea typeface="+mn-ea"/>
                  <a:cs typeface="+mn-cs"/>
                </a:rPr>
                <a:t>Составление проекта бюджета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746872" y="1049540"/>
            <a:ext cx="629295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Times New Roman"/>
              </a:rPr>
              <a:t>Формирование проекта бюджета поселения регламентируется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решением Совета Остаповского сельского поселения от 10.08.2017 № 35 «Об утверждении Положения о бюджетном процессе в Остаповском сельском поселении» 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313843" y="2182394"/>
            <a:ext cx="2184593" cy="863599"/>
            <a:chOff x="0" y="262351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2623517"/>
              <a:ext cx="2418582" cy="1041837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50858" y="2674375"/>
              <a:ext cx="2316866" cy="940121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Рассмотрение проекта бюджета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</p:grp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2746872" y="2159013"/>
            <a:ext cx="6292956" cy="707886"/>
          </a:xfrm>
          <a:prstGeom prst="rect">
            <a:avLst/>
          </a:prstGeom>
          <a:solidFill>
            <a:srgbClr val="FFE8D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Остаповского сельского поселения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проект бюджета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на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Остаповского сельского поселения до 15 ноября текущего года  а также в Контрольно- счетный орган для подготовки заключения и Комиссию по бюджету, финансовой, налоговой и экономической политике.</a:t>
            </a:r>
          </a:p>
          <a:p>
            <a:pPr algn="ctr" eaLnBrk="1" hangingPunct="1"/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поселения рассматривает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 о бюджете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 чтении.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336006" y="3326234"/>
            <a:ext cx="2140267" cy="863599"/>
            <a:chOff x="38571" y="462990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38571" y="4629907"/>
              <a:ext cx="2418582" cy="1041837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89429" y="4680765"/>
              <a:ext cx="2316866" cy="940121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Утверждение проекта бюджета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746872" y="3481034"/>
            <a:ext cx="629295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утверждается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Советом сельского поселения в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решения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 Остаповского сельского поселения. Решение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подлежит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опубликованию в официальном издании «Вестник Остаповского сельского поселения »  и на официальном сайте Остаповского сельского поселения 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http://www.ostapovo-adm.ru/</a:t>
            </a:r>
            <a:endParaRPr 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одержимое 2"/>
          <p:cNvSpPr txBox="1">
            <a:spLocks/>
          </p:cNvSpPr>
          <p:nvPr/>
        </p:nvSpPr>
        <p:spPr bwMode="auto">
          <a:xfrm>
            <a:off x="272941" y="5095661"/>
            <a:ext cx="8458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Бюджетный прогноз Остаповского сельского поселения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615819" y="205273"/>
            <a:ext cx="8238931" cy="923731"/>
          </a:xfrm>
        </p:spPr>
        <p:txBody>
          <a:bodyPr>
            <a:normAutofit fontScale="90000"/>
          </a:bodyPr>
          <a:lstStyle/>
          <a:p>
            <a:r>
              <a:rPr lang="ru-RU" sz="2000" i="1" dirty="0" smtClean="0">
                <a:solidFill>
                  <a:srgbClr val="7030A0"/>
                </a:solidFill>
              </a:rPr>
              <a:t>Основные показатели социально-экономического развития Остаповского сельского поселения Шуйского муниципального района в 2022-2024 годах 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092188"/>
              </p:ext>
            </p:extLst>
          </p:nvPr>
        </p:nvGraphicFramePr>
        <p:xfrm>
          <a:off x="656947" y="1045031"/>
          <a:ext cx="7638589" cy="5314711"/>
        </p:xfrm>
        <a:graphic>
          <a:graphicData uri="http://schemas.openxmlformats.org/drawingml/2006/table">
            <a:tbl>
              <a:tblPr/>
              <a:tblGrid>
                <a:gridCol w="2674956"/>
                <a:gridCol w="849552"/>
                <a:gridCol w="791818"/>
                <a:gridCol w="791818"/>
                <a:gridCol w="791818"/>
                <a:gridCol w="791818"/>
                <a:gridCol w="946809"/>
              </a:tblGrid>
              <a:tr h="1623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отчет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оценка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прогноз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5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latin typeface="Times New Roman"/>
                        </a:rPr>
                        <a:t>2019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latin typeface="Times New Roman"/>
                        </a:rPr>
                        <a:t>2019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latin typeface="Times New Roman"/>
                        </a:rPr>
                        <a:t>2020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2.1. Демография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Численность постоянного населения (среднегодовая) -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тыс.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Arial Cyr"/>
                        </a:rPr>
                        <a:t>100,1</a:t>
                      </a:r>
                      <a:endParaRPr lang="ru-RU" sz="8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Arial Cyr"/>
                        </a:rPr>
                        <a:t>98,9</a:t>
                      </a:r>
                      <a:endParaRPr lang="ru-RU" sz="8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Arial Cyr"/>
                        </a:rPr>
                        <a:t>98,8</a:t>
                      </a:r>
                      <a:endParaRPr lang="ru-RU" sz="8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Arial Cyr"/>
                        </a:rPr>
                        <a:t>100</a:t>
                      </a:r>
                      <a:endParaRPr lang="ru-RU" sz="8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Arial Cyr"/>
                        </a:rPr>
                        <a:t>100</a:t>
                      </a:r>
                      <a:endParaRPr lang="ru-RU" sz="8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сельского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тыс.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3,54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3,51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3,51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3,52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3,53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3,515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3,476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3,435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3,435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3,435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Общий коэффициент рождаемости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человек на 1000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7,93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8,00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8,06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Arial Cyr"/>
                        </a:rPr>
                        <a:t>8,07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Общий коэффициент смертности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человек на 1000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12,61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12,46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12,46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11,98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Arial Cyr"/>
                        </a:rPr>
                        <a:t>11,48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Коэффициент естественного прироста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человек на 1000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-0,05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-0,02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-0,01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-0,01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-0,01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Ожидаемая продолжительность жизни при рождении</a:t>
                      </a:r>
                    </a:p>
                  </a:txBody>
                  <a:tcPr marL="185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лет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70,2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70,6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70,7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70,9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71,0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2.2. Труд и занятость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Численность трудовых ресурсов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тыс.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2,3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2,4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1,8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1,08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Arial Cyr"/>
                        </a:rPr>
                        <a:t>1,8</a:t>
                      </a:r>
                      <a:endParaRPr lang="ru-RU" sz="8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Численность занятых в экономике (среднегодовая) -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тыс.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Учащиеся в трудоспособном возрасте, обучающиеся с отрывом от производства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тыс.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Численность безработных, зарегистрированных в органах государственной службы занятости (на конец года)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тыс.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0,002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0,056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0,053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0,047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0,037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Уровень зарегистрированной безработицы к трудоспособному населению (на конец года)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0,09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2,9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2,9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2,6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2,01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Численность незанятых граждан, зарегистрированных в органах государственной службы занятости, в расчете на одну заявленную вакансию (на конец года)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0,6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0,50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0,55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0,6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0,65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Фонд начисленной заработной платы всех работников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млн.руб.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84,2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89,3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89,3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92,3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95,6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Среднесписочная численность работников организаций -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тыс.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4,5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Средняя заработная плата номинальная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15707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16178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16178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16744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17330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в 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101,82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103,28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103,28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103,64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103,64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2.3. Денежные доходы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Денежные доходы в расчете на душу населения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8723,567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9009,68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9337,71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9677,73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10000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Реальные располагаемые денежные доходы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101,82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103,28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103,64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103,64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103,33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Численность населения с денежными доходами ниже прожиточного минимума в % ко всему населению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14,5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15,6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14,5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14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Средний размер назначенных месячных пенсий пенсионеров, состоящих на учете в отделениях Пенсионного фонда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13201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13401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13600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13800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14000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9638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on11\Desktop\Для презентации\large-bag-money-coins-47378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3003" r="5453" b="12746"/>
          <a:stretch/>
        </p:blipFill>
        <p:spPr bwMode="auto">
          <a:xfrm>
            <a:off x="16790" y="1982930"/>
            <a:ext cx="1820149" cy="1675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Минус 3"/>
          <p:cNvSpPr/>
          <p:nvPr/>
        </p:nvSpPr>
        <p:spPr>
          <a:xfrm>
            <a:off x="1836939" y="2592641"/>
            <a:ext cx="570596" cy="377284"/>
          </a:xfrm>
          <a:prstGeom prst="mathMinus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851" y="2058577"/>
            <a:ext cx="1682654" cy="15240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693821" y="2565360"/>
            <a:ext cx="948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0127" y="1897012"/>
            <a:ext cx="102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 rot="20643183">
            <a:off x="4309870" y="1916831"/>
            <a:ext cx="1439560" cy="699027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3" name="Стрелка вправо с вырезом 12"/>
          <p:cNvSpPr/>
          <p:nvPr/>
        </p:nvSpPr>
        <p:spPr>
          <a:xfrm rot="800945">
            <a:off x="4323185" y="2938630"/>
            <a:ext cx="1503367" cy="651182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1" name="Picture 7" descr="C:\Users\econ11\Desktop\Для презентации\14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r="-1814"/>
          <a:stretch/>
        </p:blipFill>
        <p:spPr bwMode="auto">
          <a:xfrm>
            <a:off x="5850436" y="2596690"/>
            <a:ext cx="1187942" cy="1585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32" name="Picture 8" descr="C:\Users\econ11\Desktop\Для презентации\7263635-3d-small-people-saving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r="10349"/>
          <a:stretch/>
        </p:blipFill>
        <p:spPr bwMode="auto">
          <a:xfrm>
            <a:off x="5850435" y="908720"/>
            <a:ext cx="1169375" cy="149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0" name="TextBox 9"/>
          <p:cNvSpPr txBox="1"/>
          <p:nvPr/>
        </p:nvSpPr>
        <p:spPr>
          <a:xfrm rot="838073">
            <a:off x="4486444" y="30592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593086">
            <a:off x="4434308" y="2059320"/>
            <a:ext cx="12811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96877" y="2571723"/>
            <a:ext cx="1939619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превышении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над доходами  принимается решение об источниках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покрытия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использовать имеющиеся накопления, остатки, взять в долг).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96877" y="984962"/>
            <a:ext cx="1939619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1200" dirty="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574962"/>
            <a:ext cx="8856984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altLang="ru-RU" sz="1600" dirty="0" smtClean="0">
                <a:latin typeface="Times New Roman" pitchFamily="18" charset="0"/>
              </a:rPr>
              <a:t>Долговым </a:t>
            </a:r>
            <a:r>
              <a:rPr lang="ru-RU" altLang="ru-RU" sz="1600" dirty="0">
                <a:latin typeface="Times New Roman" pitchFamily="18" charset="0"/>
              </a:rPr>
              <a:t>обязательством, входящим в структуру муниципального долга </a:t>
            </a:r>
            <a:r>
              <a:rPr lang="ru-RU" altLang="ru-RU" sz="1600" dirty="0" smtClean="0">
                <a:latin typeface="Times New Roman" pitchFamily="18" charset="0"/>
              </a:rPr>
              <a:t>Остаповского сельского поселения </a:t>
            </a:r>
            <a:r>
              <a:rPr lang="ru-RU" altLang="ru-RU" sz="1600" dirty="0">
                <a:latin typeface="Times New Roman" pitchFamily="18" charset="0"/>
              </a:rPr>
              <a:t>на </a:t>
            </a:r>
            <a:r>
              <a:rPr lang="ru-RU" altLang="ru-RU" sz="1600" dirty="0" smtClean="0">
                <a:latin typeface="Times New Roman" pitchFamily="18" charset="0"/>
              </a:rPr>
              <a:t>2022 год и плановый период 2022-2024 годов </a:t>
            </a:r>
            <a:r>
              <a:rPr lang="ru-RU" altLang="ru-RU" sz="1600" dirty="0">
                <a:latin typeface="Times New Roman" pitchFamily="18" charset="0"/>
              </a:rPr>
              <a:t>являются кредиты, полученные  </a:t>
            </a:r>
            <a:r>
              <a:rPr lang="ru-RU" altLang="ru-RU" sz="1600" dirty="0" smtClean="0">
                <a:latin typeface="Times New Roman" pitchFamily="18" charset="0"/>
              </a:rPr>
              <a:t>от </a:t>
            </a:r>
            <a:r>
              <a:rPr lang="ru-RU" altLang="ru-RU" sz="1600" dirty="0">
                <a:latin typeface="Times New Roman" pitchFamily="18" charset="0"/>
              </a:rPr>
              <a:t>кредитных </a:t>
            </a:r>
            <a:r>
              <a:rPr lang="ru-RU" altLang="ru-RU" sz="1600" dirty="0" smtClean="0">
                <a:latin typeface="Times New Roman" pitchFamily="18" charset="0"/>
              </a:rPr>
              <a:t>организаций. </a:t>
            </a:r>
            <a:r>
              <a:rPr lang="ru-RU" altLang="ru-RU" sz="1600" dirty="0">
                <a:latin typeface="Times New Roman" pitchFamily="18" charset="0"/>
              </a:rPr>
              <a:t>Учет и регистрация муниципальных долговых обязательств осуществляется в</a:t>
            </a:r>
            <a:r>
              <a:rPr lang="ru-RU" altLang="ru-RU" sz="1600" b="1" dirty="0">
                <a:latin typeface="Times New Roman" pitchFamily="18" charset="0"/>
              </a:rPr>
              <a:t> </a:t>
            </a:r>
            <a:r>
              <a:rPr lang="ru-RU" altLang="ru-RU" sz="1600" b="1" i="1" dirty="0">
                <a:latin typeface="Times New Roman" pitchFamily="18" charset="0"/>
              </a:rPr>
              <a:t>муниципальной долговой книге. </a:t>
            </a:r>
            <a:r>
              <a:rPr lang="ru-RU" altLang="ru-RU" sz="1600" dirty="0">
                <a:latin typeface="Times New Roman" pitchFamily="18" charset="0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5061" y="4183222"/>
            <a:ext cx="2516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68774" y="177281"/>
            <a:ext cx="7779487" cy="657569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Остаповского сельского поселения</a:t>
            </a: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4954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593689184"/>
              </p:ext>
            </p:extLst>
          </p:nvPr>
        </p:nvGraphicFramePr>
        <p:xfrm>
          <a:off x="133564" y="2157573"/>
          <a:ext cx="8832862" cy="4613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3265" y="1"/>
            <a:ext cx="8714792" cy="6064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характеристики бюджета Остаповского сельского поселения на 2022 - 2024 годы (тыс.руб.)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080187"/>
              </p:ext>
            </p:extLst>
          </p:nvPr>
        </p:nvGraphicFramePr>
        <p:xfrm>
          <a:off x="970384" y="541176"/>
          <a:ext cx="8173617" cy="143746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06233"/>
                <a:gridCol w="974297"/>
                <a:gridCol w="1247963"/>
                <a:gridCol w="1377063"/>
                <a:gridCol w="1312514"/>
                <a:gridCol w="1355547"/>
              </a:tblGrid>
              <a:tr h="403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2020 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116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Доходы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16716103,70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17485490,91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16718059,07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15374200,00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15408700,00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025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Расходы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17164220,26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18481574,11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16718059,07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15374200,00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15408700,00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611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Дефицит/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-448116,56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-996083,20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8899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70809255"/>
              </p:ext>
            </p:extLst>
          </p:nvPr>
        </p:nvGraphicFramePr>
        <p:xfrm>
          <a:off x="0" y="555585"/>
          <a:ext cx="9051403" cy="6302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976879917"/>
              </p:ext>
            </p:extLst>
          </p:nvPr>
        </p:nvGraphicFramePr>
        <p:xfrm>
          <a:off x="5796136" y="4814596"/>
          <a:ext cx="3114599" cy="195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66462812"/>
              </p:ext>
            </p:extLst>
          </p:nvPr>
        </p:nvGraphicFramePr>
        <p:xfrm>
          <a:off x="5580112" y="1009101"/>
          <a:ext cx="3433259" cy="1724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73880782"/>
              </p:ext>
            </p:extLst>
          </p:nvPr>
        </p:nvGraphicFramePr>
        <p:xfrm>
          <a:off x="5724128" y="2780928"/>
          <a:ext cx="341987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6025"/>
            <a:ext cx="8657863" cy="88741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 Остаповского сельского поселения по видам доходов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515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12264</TotalTime>
  <Words>4129</Words>
  <Application>Microsoft Office PowerPoint</Application>
  <PresentationFormat>Экран (4:3)</PresentationFormat>
  <Paragraphs>1322</Paragraphs>
  <Slides>29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Arial</vt:lpstr>
      <vt:lpstr>Arial Cyr</vt:lpstr>
      <vt:lpstr>Calibri</vt:lpstr>
      <vt:lpstr>Century Gothic</vt:lpstr>
      <vt:lpstr>Century Schoolbook</vt:lpstr>
      <vt:lpstr>Times New Roman</vt:lpstr>
      <vt:lpstr>Wingdings</vt:lpstr>
      <vt:lpstr>Wingdings 3</vt:lpstr>
      <vt:lpstr>幼圆</vt:lpstr>
      <vt:lpstr>Легкий дым</vt:lpstr>
      <vt:lpstr>Презентация PowerPoint</vt:lpstr>
      <vt:lpstr>Презентация PowerPoint</vt:lpstr>
      <vt:lpstr>Основные понятия</vt:lpstr>
      <vt:lpstr>Бюджет – это план доходов и расходов на определенный период</vt:lpstr>
      <vt:lpstr>Этапы составления и утверждения бюджета  Остаповского сельского поселения</vt:lpstr>
      <vt:lpstr>Основные показатели социально-экономического развития Остаповского сельского поселения Шуйского муниципального района в 2022-2024 годах </vt:lpstr>
      <vt:lpstr>Структура бюджета Остаповского сельского поселения</vt:lpstr>
      <vt:lpstr>Основные характеристики бюджета Остаповского сельского поселения на 2022 - 2024 годы (тыс.руб.)</vt:lpstr>
      <vt:lpstr>Структура доходов бюджета  Остаповского сельского поселения по видам доходов</vt:lpstr>
      <vt:lpstr>Структура доходной части бюджета Остаповского сельского поселения  на 2022-2024 годы</vt:lpstr>
      <vt:lpstr>Структура налоговых, неналоговых доходов и безвозмездных поступлений  бюджета Остаповского сельского поселения на 2022-2024 годы (тыс.руб.) сравнении ожидаемым исполнением за текущий финансовый год (оценка ) и отчетный финансовый год (отчет)</vt:lpstr>
      <vt:lpstr>Презентация PowerPoint</vt:lpstr>
      <vt:lpstr>РАСХОДЫ БЮДЖЕТА </vt:lpstr>
      <vt:lpstr>Структура расходов бюджета Остаповского сельского поселения на 2022 год и плановый период 2023-2024 годов</vt:lpstr>
      <vt:lpstr>Структура расходов бюджета Остаповского поселения на 2022 год и плановый период 2023-2024 годов</vt:lpstr>
      <vt:lpstr>Структура расходов Остаповского сельского поселения на 2021 год и плановый период 2022-2023 годов</vt:lpstr>
      <vt:lpstr>Презентация PowerPoint</vt:lpstr>
      <vt:lpstr>Презентация PowerPoint</vt:lpstr>
      <vt:lpstr>Муниципальная программа «Развитие культуры и спорта на территории Остаповского сельского поселения» </vt:lpstr>
      <vt:lpstr>Муниципальная программа «Обеспечение мероприятий по благоустройству населенных пунктов Остаповского сельского поселения» </vt:lpstr>
      <vt:lpstr>Муниципальная программа «Совершенствование управлением муниципальной собственностью Остаповского сельского поселения"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</dc:creator>
  <cp:lastModifiedBy>svetlana</cp:lastModifiedBy>
  <cp:revision>979</cp:revision>
  <dcterms:created xsi:type="dcterms:W3CDTF">2010-06-18T09:27:04Z</dcterms:created>
  <dcterms:modified xsi:type="dcterms:W3CDTF">2021-12-27T16:46:45Z</dcterms:modified>
</cp:coreProperties>
</file>