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1" r:id="rId1"/>
  </p:sldMasterIdLst>
  <p:notesMasterIdLst>
    <p:notesMasterId r:id="rId25"/>
  </p:notesMasterIdLst>
  <p:sldIdLst>
    <p:sldId id="256" r:id="rId2"/>
    <p:sldId id="257" r:id="rId3"/>
    <p:sldId id="295" r:id="rId4"/>
    <p:sldId id="296" r:id="rId5"/>
    <p:sldId id="297" r:id="rId6"/>
    <p:sldId id="281" r:id="rId7"/>
    <p:sldId id="258" r:id="rId8"/>
    <p:sldId id="262" r:id="rId9"/>
    <p:sldId id="259" r:id="rId10"/>
    <p:sldId id="261" r:id="rId11"/>
    <p:sldId id="263" r:id="rId12"/>
    <p:sldId id="298" r:id="rId13"/>
    <p:sldId id="299" r:id="rId14"/>
    <p:sldId id="264" r:id="rId15"/>
    <p:sldId id="282" r:id="rId16"/>
    <p:sldId id="280" r:id="rId17"/>
    <p:sldId id="300" r:id="rId18"/>
    <p:sldId id="301" r:id="rId19"/>
    <p:sldId id="265" r:id="rId20"/>
    <p:sldId id="293" r:id="rId21"/>
    <p:sldId id="302" r:id="rId22"/>
    <p:sldId id="291" r:id="rId23"/>
    <p:sldId id="292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na" initials="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D3FF"/>
    <a:srgbClr val="FCFCFE"/>
    <a:srgbClr val="C59EE2"/>
    <a:srgbClr val="C1A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 autoAdjust="0"/>
    <p:restoredTop sz="93757" autoAdjust="0"/>
  </p:normalViewPr>
  <p:slideViewPr>
    <p:cSldViewPr snapToGrid="0">
      <p:cViewPr varScale="1">
        <p:scale>
          <a:sx n="71" d="100"/>
          <a:sy n="71" d="100"/>
        </p:scale>
        <p:origin x="108" y="810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12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9216610622217599E-2"/>
          <c:y val="1.8629581897616095E-2"/>
          <c:w val="0.9249706339523619"/>
          <c:h val="0.852566403649376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explosion val="20"/>
          <c:dPt>
            <c:idx val="0"/>
            <c:bubble3D val="0"/>
            <c:spPr>
              <a:solidFill>
                <a:srgbClr val="002060"/>
              </a:solidFill>
              <a:ln w="25400">
                <a:solidFill>
                  <a:schemeClr val="lt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contourW="25400" prstMaterial="plastic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6.4602614167937555E-2"/>
                  <c:y val="4.202104778200772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Налоговые;</a:t>
                    </a:r>
                  </a:p>
                  <a:p>
                    <a:r>
                      <a:rPr lang="ru-RU" dirty="0" smtClean="0"/>
                      <a:t>5514,0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78210872482608"/>
                      <c:h val="0.1424048849143019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5.6951791250428206E-3"/>
                  <c:y val="5.1973764003423904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Неналоговые; </a:t>
                    </a:r>
                    <a:r>
                      <a:rPr lang="ru-RU" dirty="0" smtClean="0"/>
                      <a:t>214,5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561934055118108"/>
                      <c:h val="8.6997595534104605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6.8342149500514038E-3"/>
                  <c:y val="-8.2002671764717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Безвозмездные</a:t>
                    </a:r>
                    <a:r>
                      <a:rPr lang="ru-RU" baseline="0" dirty="0" smtClean="0"/>
                      <a:t>;</a:t>
                    </a:r>
                  </a:p>
                  <a:p>
                    <a:r>
                      <a:rPr lang="ru-RU" baseline="0" dirty="0" smtClean="0"/>
                      <a:t>12760,0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62736712048424"/>
                      <c:h val="0.15821087745046283"/>
                    </c:manualLayout>
                  </c15:layout>
                </c:ext>
              </c:extLst>
            </c:dLbl>
            <c:numFmt formatCode="#,##0.00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5514</c:v>
                </c:pt>
                <c:pt idx="1">
                  <c:v>214.5</c:v>
                </c:pt>
                <c:pt idx="2">
                  <c:v>12760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blipFill dpi="0" rotWithShape="1">
          <a:blip xmlns:r="http://schemas.openxmlformats.org/officeDocument/2006/relationships" r:embed="rId3">
            <a:alphaModFix amt="75000"/>
          </a:blip>
          <a:srcRect/>
          <a:stretch>
            <a:fillRect/>
          </a:stretch>
        </a:blip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809127910225343"/>
          <c:y val="0.94677067256578196"/>
          <c:w val="0.56381744179549353"/>
          <c:h val="5.03345813784457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ln>
                <a:noFill/>
              </a:ln>
              <a:solidFill>
                <a:srgbClr val="002060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002060"/>
                </a:solidFill>
              </a:rPr>
              <a:t>Поступления от </a:t>
            </a:r>
            <a:r>
              <a:rPr lang="ru-RU" dirty="0" smtClean="0">
                <a:solidFill>
                  <a:srgbClr val="002060"/>
                </a:solidFill>
              </a:rPr>
              <a:t>уплаты налогов ( тыс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smtClean="0">
                <a:solidFill>
                  <a:srgbClr val="002060"/>
                </a:solidFill>
              </a:rPr>
              <a:t>5514,0 рублей</a:t>
            </a:r>
            <a:r>
              <a:rPr lang="ru-RU" dirty="0">
                <a:solidFill>
                  <a:srgbClr val="002060"/>
                </a:solidFill>
              </a:rPr>
              <a:t>)</a:t>
            </a:r>
          </a:p>
        </c:rich>
      </c:tx>
      <c:layout>
        <c:manualLayout>
          <c:xMode val="edge"/>
          <c:yMode val="edge"/>
          <c:x val="0.4580777457301382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rAngAx val="0"/>
    </c:view3D>
    <c:floor>
      <c:thickness val="0"/>
      <c:spPr>
        <a:gradFill>
          <a:gsLst>
            <a:gs pos="17000">
              <a:schemeClr val="bg2">
                <a:tint val="97000"/>
                <a:hueMod val="162000"/>
                <a:satMod val="200000"/>
                <a:lumMod val="124000"/>
              </a:schemeClr>
            </a:gs>
            <a:gs pos="73228">
              <a:srgbClr val="FFFFFF"/>
            </a:gs>
            <a:gs pos="90000">
              <a:schemeClr val="bg2">
                <a:tint val="97000"/>
                <a:hueMod val="162000"/>
                <a:satMod val="200000"/>
                <a:lumMod val="124000"/>
              </a:schemeClr>
            </a:gs>
          </a:gsLst>
          <a:lin ang="6120000" scaled="1"/>
        </a:gradFill>
        <a:ln>
          <a:noFill/>
        </a:ln>
        <a:effectLst/>
        <a:sp3d/>
      </c:spPr>
    </c:floor>
    <c:sideWall>
      <c:thickness val="0"/>
      <c:spPr>
        <a:gradFill>
          <a:gsLst>
            <a:gs pos="17000">
              <a:schemeClr val="bg2">
                <a:tint val="97000"/>
                <a:hueMod val="162000"/>
                <a:satMod val="200000"/>
                <a:lumMod val="124000"/>
              </a:schemeClr>
            </a:gs>
            <a:gs pos="73228">
              <a:srgbClr val="FFFFFF"/>
            </a:gs>
            <a:gs pos="90000">
              <a:schemeClr val="bg2">
                <a:tint val="97000"/>
                <a:hueMod val="162000"/>
                <a:satMod val="200000"/>
                <a:lumMod val="124000"/>
              </a:schemeClr>
            </a:gs>
          </a:gsLst>
          <a:lin ang="6120000" scaled="1"/>
        </a:gradFill>
        <a:ln>
          <a:noFill/>
        </a:ln>
        <a:effectLst/>
        <a:sp3d/>
      </c:spPr>
    </c:sideWall>
    <c:backWall>
      <c:thickness val="0"/>
      <c:spPr>
        <a:blipFill dpi="0" rotWithShape="1">
          <a:blip xmlns:r="http://schemas.openxmlformats.org/officeDocument/2006/relationships" r:embed="rId3">
            <a:alphaModFix amt="10000"/>
          </a:blip>
          <a:srcRect/>
          <a:stretch>
            <a:fillRect/>
          </a:stretch>
        </a:blip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727859910519171E-2"/>
          <c:y val="9.29943279414195E-2"/>
          <c:w val="0.94035239775386659"/>
          <c:h val="0.875689898612149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Поступления от налогов (тыс. рублей)</c:v>
                </c:pt>
              </c:strCache>
            </c:strRef>
          </c:tx>
          <c:spPr>
            <a:solidFill>
              <a:schemeClr val="accent1"/>
            </a:solidFill>
            <a:ln w="25400">
              <a:solidFill>
                <a:schemeClr val="lt1"/>
              </a:solidFill>
            </a:ln>
            <a:effectLst/>
            <a:sp3d contourW="25400">
              <a:contourClr>
                <a:schemeClr val="lt1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5.5999239593817501E-2"/>
                  <c:y val="-1.57625498393705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НДФЛ (115,4 %</a:t>
                    </a:r>
                    <a:r>
                      <a:rPr lang="ru-RU" baseline="0" dirty="0" smtClean="0"/>
                      <a:t> к плану); 965,0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1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234514659149976"/>
                  <c:y val="-0.1269697895651084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Единый сельхозналог</a:t>
                    </a:r>
                    <a:r>
                      <a:rPr lang="ru-RU" baseline="0" dirty="0" smtClean="0"/>
                      <a:t>; (99,6 % к плану) 83,0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784930647065348E-2"/>
                  <c:y val="-0.1767220656393800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Земельный налог (97,7 % к плану</a:t>
                    </a:r>
                    <a:r>
                      <a:rPr lang="ru-RU" baseline="0" dirty="0" smtClean="0"/>
                      <a:t>; 3644,00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5482555879444824E-2"/>
                  <c:y val="-0.3560528628949155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на имущество (99,6 % к плану)</a:t>
                    </a:r>
                    <a:r>
                      <a:rPr lang="ru-RU" baseline="0" dirty="0" smtClean="0"/>
                      <a:t>; 750,0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4923097610829711E-2"/>
                  <c:y val="-4.4325227808112251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3933206098402973E-2"/>
                  <c:y val="-5.09740119793290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001997943353833"/>
                      <c:h val="0.38019301019078872"/>
                    </c:manualLayout>
                  </c15:layout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Лист1!$A$2:$A$7</c:f>
              <c:strCache>
                <c:ptCount val="4"/>
                <c:pt idx="0">
                  <c:v>НДФЛ (101,5 % к плану)</c:v>
                </c:pt>
                <c:pt idx="1">
                  <c:v>ЕСН</c:v>
                </c:pt>
                <c:pt idx="2">
                  <c:v>Земельный налог</c:v>
                </c:pt>
                <c:pt idx="3">
                  <c:v>Налог на имущество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962.1</c:v>
                </c:pt>
                <c:pt idx="1">
                  <c:v>12</c:v>
                </c:pt>
                <c:pt idx="2">
                  <c:v>3149.3</c:v>
                </c:pt>
                <c:pt idx="3">
                  <c:v>374.3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6289512"/>
        <c:axId val="226290296"/>
        <c:axId val="0"/>
      </c:bar3DChart>
      <c:catAx>
        <c:axId val="2262895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6290296"/>
        <c:crosses val="autoZero"/>
        <c:auto val="1"/>
        <c:lblAlgn val="ctr"/>
        <c:lblOffset val="100"/>
        <c:noMultiLvlLbl val="0"/>
      </c:catAx>
      <c:valAx>
        <c:axId val="226290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6289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20000"/>
        <a:lumOff val="80000"/>
        <a:alpha val="63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3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612258572612317E-2"/>
          <c:y val="0.19343942145315984"/>
          <c:w val="0.84994126790472391"/>
          <c:h val="0.7155560915477711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>
                <a:outerShdw blurRad="266700" dist="1854200" dir="12660000" sx="157000" sy="157000" algn="ctr" rotWithShape="0">
                  <a:srgbClr val="000000">
                    <a:alpha val="62000"/>
                  </a:srgbClr>
                </a:outerShdw>
              </a:effectLst>
              <a:scene3d>
                <a:camera prst="orthographicFront"/>
                <a:lightRig rig="threePt" dir="t"/>
              </a:scene3d>
              <a:sp3d contourW="25400" prstMaterial="plastic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4.8978540475368967E-2"/>
                  <c:y val="-6.160329366840586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Дотации; </a:t>
                    </a:r>
                    <a:r>
                      <a:rPr lang="ru-RU" dirty="0" smtClean="0"/>
                      <a:t>10701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78210872482608"/>
                      <c:h val="8.6997615306018281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"/>
                  <c:y val="-0.2784486701379116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Субвенции; 232,4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561934055118108"/>
                      <c:h val="8.6997595534104605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6.2898993262737735E-3"/>
                  <c:y val="0.1655440148087206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rgbClr val="00206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Субсидии</a:t>
                    </a:r>
                    <a:r>
                      <a:rPr lang="ru-RU" baseline="0" dirty="0" smtClean="0"/>
                      <a:t>;</a:t>
                    </a:r>
                  </a:p>
                  <a:p>
                    <a:pPr>
                      <a:defRPr sz="1600" b="0" i="0" u="none" strike="noStrike" kern="1200" baseline="0">
                        <a:solidFill>
                          <a:srgbClr val="00206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r>
                      <a:rPr lang="ru-RU" baseline="0" dirty="0" smtClean="0"/>
                      <a:t>689,1</a:t>
                    </a:r>
                  </a:p>
                </c:rich>
              </c:tx>
              <c:numFmt formatCode="#,##0.00" sourceLinked="0"/>
              <c:spPr>
                <a:xfrm>
                  <a:off x="1066799" y="4777234"/>
                  <a:ext cx="2465135" cy="859173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/>
                    </a:prstGeom>
                  </c15:spPr>
                  <c15:layout>
                    <c:manualLayout>
                      <c:w val="0.11174524414425718"/>
                      <c:h val="0.19472862180389269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4.8426780759191594E-2"/>
                  <c:y val="-5.744654436121153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Иные МБТ; </a:t>
                    </a:r>
                    <a:r>
                      <a:rPr lang="ru-RU" dirty="0" smtClean="0"/>
                      <a:t>1137,6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borderCallout1">
                    <a:avLst/>
                  </a:prstGeom>
                </c15:spPr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107018</c:v>
                </c:pt>
                <c:pt idx="1">
                  <c:v>689.1</c:v>
                </c:pt>
                <c:pt idx="2">
                  <c:v>232.4</c:v>
                </c:pt>
                <c:pt idx="3">
                  <c:v>1137.5999999999999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ln>
                <a:noFill/>
              </a:ln>
              <a:solidFill>
                <a:srgbClr val="002060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Расходы бюджета</a:t>
            </a:r>
          </a:p>
        </c:rich>
      </c:tx>
      <c:layout>
        <c:manualLayout>
          <c:xMode val="edge"/>
          <c:yMode val="edge"/>
          <c:x val="0.3402585488636876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0094388469989614"/>
          <c:y val="0.16581904722433805"/>
          <c:w val="0.26438179123810662"/>
          <c:h val="0.406873267282529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BB2CBBC5-2549-4ED1-8EC2-26BFD79F1545}" type="VALUE">
                      <a:rPr lang="en-US"/>
                      <a:pPr/>
                      <a:t>[ЗНАЧЕНИЕ]</a:t>
                    </a:fld>
                    <a:r>
                      <a:rPr lang="en-US" baseline="0" dirty="0"/>
                      <a:t>;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695280F1-75DA-4C2A-BF51-3E3E93B84ADA}" type="VALUE">
                      <a:rPr lang="en-US"/>
                      <a:pPr/>
                      <a:t>[ЗНАЧЕНИЕ]</a:t>
                    </a:fld>
                    <a:r>
                      <a:rPr lang="en-US" baseline="0" dirty="0"/>
                      <a:t>;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59ACA55D-4D7D-4D84-B460-ADE69B45C9F1}" type="VALUE">
                      <a:rPr lang="en-US"/>
                      <a:pPr/>
                      <a:t>[ЗНАЧЕНИЕ]</a:t>
                    </a:fld>
                    <a:r>
                      <a:rPr lang="en-US" baseline="0" dirty="0" smtClean="0"/>
                      <a:t>;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D79679D5-1649-44CA-95C1-73EBD809E177}" type="VALUE">
                      <a:rPr lang="en-US"/>
                      <a:pPr/>
                      <a:t>[ЗНАЧЕНИЕ]</a:t>
                    </a:fld>
                    <a:r>
                      <a:rPr lang="en-US" baseline="0" dirty="0" smtClean="0"/>
                      <a:t>;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A9789462-491F-44EB-AF19-D60F05218AEE}" type="VALUE">
                      <a:rPr lang="en-US"/>
                      <a:pPr/>
                      <a:t>[ЗНАЧЕНИЕ]</a:t>
                    </a:fld>
                    <a:r>
                      <a:rPr lang="en-US" baseline="0" dirty="0" smtClean="0"/>
                      <a:t>;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Лист1!$A$2:$A$8</c:f>
              <c:strCache>
                <c:ptCount val="7"/>
                <c:pt idx="0">
                  <c:v>Культура и кинематография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Общегосударственные расходы</c:v>
                </c:pt>
                <c:pt idx="3">
                  <c:v>Национальная оборона</c:v>
                </c:pt>
                <c:pt idx="4">
                  <c:v>Благоустройство</c:v>
                </c:pt>
                <c:pt idx="5">
                  <c:v>Социальная политика</c:v>
                </c:pt>
                <c:pt idx="6">
                  <c:v>Национальная экономика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0.28999999999999998</c:v>
                </c:pt>
                <c:pt idx="1">
                  <c:v>1.7999999999999999E-2</c:v>
                </c:pt>
                <c:pt idx="2">
                  <c:v>0.40600000000000003</c:v>
                </c:pt>
                <c:pt idx="3">
                  <c:v>1.2999999999999999E-2</c:v>
                </c:pt>
                <c:pt idx="4">
                  <c:v>0.22700000000000001</c:v>
                </c:pt>
                <c:pt idx="5">
                  <c:v>6.9999999999999999E-4</c:v>
                </c:pt>
                <c:pt idx="6">
                  <c:v>4.3999999999999997E-2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Расходы </a:t>
            </a:r>
            <a:r>
              <a:rPr lang="ru-RU" sz="2000" dirty="0" smtClean="0"/>
              <a:t>бюджета по отраслям (тыс. рублей)</a:t>
            </a:r>
            <a:endParaRPr lang="ru-RU" sz="2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spPr>
            <a:solidFill>
              <a:srgbClr val="FFFF00"/>
            </a:solidFill>
          </c:spPr>
          <c:explosion val="12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92D050"/>
                </a:outerShdw>
              </a:effectLst>
            </c:spPr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chemeClr val="accent1"/>
                </a:outerShdw>
              </a:effectLst>
            </c:spPr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00B050"/>
                </a:outerShdw>
              </a:effectLst>
            </c:spPr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Культура</c:v>
                </c:pt>
                <c:pt idx="1">
                  <c:v>Благоустройство</c:v>
                </c:pt>
                <c:pt idx="2">
                  <c:v>Управление</c:v>
                </c:pt>
                <c:pt idx="3">
                  <c:v>Развитие автодорог</c:v>
                </c:pt>
                <c:pt idx="4">
                  <c:v>Социальная политика</c:v>
                </c:pt>
                <c:pt idx="5">
                  <c:v>Пожарная безопасность</c:v>
                </c:pt>
                <c:pt idx="6">
                  <c:v>Национальная оборона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5083.3999999999996</c:v>
                </c:pt>
                <c:pt idx="1">
                  <c:v>3981.3</c:v>
                </c:pt>
                <c:pt idx="2">
                  <c:v>7101.7</c:v>
                </c:pt>
                <c:pt idx="3">
                  <c:v>774</c:v>
                </c:pt>
                <c:pt idx="4">
                  <c:v>12</c:v>
                </c:pt>
                <c:pt idx="5">
                  <c:v>318.10000000000002</c:v>
                </c:pt>
                <c:pt idx="6">
                  <c:v>232.4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gradFill>
      <a:gsLst>
        <a:gs pos="0">
          <a:schemeClr val="accent1">
            <a:lumMod val="5000"/>
            <a:lumOff val="95000"/>
            <a:alpha val="32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637122-16F7-497B-86ED-527C9DB314A8}" type="doc">
      <dgm:prSet loTypeId="urn:microsoft.com/office/officeart/2005/8/layout/hList1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1266FA0-F644-4518-B57A-4DB352085EF1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800" b="1">
              <a:latin typeface="Times New Roman" panose="02020603050405020304" pitchFamily="18" charset="0"/>
              <a:cs typeface="Times New Roman" panose="02020603050405020304" pitchFamily="18" charset="0"/>
            </a:rPr>
            <a:t>Бюджет</a:t>
          </a:r>
        </a:p>
      </dgm:t>
    </dgm:pt>
    <dgm:pt modelId="{C72DC0F2-ECBF-4346-B630-CDC0030FDB29}" type="parTrans" cxnId="{729D2B62-3AEE-424D-B881-A6A15EAE0137}">
      <dgm:prSet/>
      <dgm:spPr/>
      <dgm:t>
        <a:bodyPr/>
        <a:lstStyle/>
        <a:p>
          <a:endParaRPr lang="ru-RU"/>
        </a:p>
      </dgm:t>
    </dgm:pt>
    <dgm:pt modelId="{FA7A982D-713B-4A76-9AB7-D03DB5008273}" type="sibTrans" cxnId="{729D2B62-3AEE-424D-B881-A6A15EAE0137}">
      <dgm:prSet/>
      <dgm:spPr/>
      <dgm:t>
        <a:bodyPr/>
        <a:lstStyle/>
        <a:p>
          <a:endParaRPr lang="ru-RU"/>
        </a:p>
      </dgm:t>
    </dgm:pt>
    <dgm:pt modelId="{10D95543-2DC6-42D5-9176-E09719A5731F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</a:r>
        </a:p>
      </dgm:t>
    </dgm:pt>
    <dgm:pt modelId="{1D7554A2-728C-4ACF-A3C4-E322C0093CB9}" type="parTrans" cxnId="{0A46BD07-6399-40BC-A705-A77674D345C4}">
      <dgm:prSet/>
      <dgm:spPr/>
      <dgm:t>
        <a:bodyPr/>
        <a:lstStyle/>
        <a:p>
          <a:endParaRPr lang="ru-RU"/>
        </a:p>
      </dgm:t>
    </dgm:pt>
    <dgm:pt modelId="{7CDEB991-3AF7-4D63-81C8-03D8B32A7C5C}" type="sibTrans" cxnId="{0A46BD07-6399-40BC-A705-A77674D345C4}">
      <dgm:prSet/>
      <dgm:spPr/>
      <dgm:t>
        <a:bodyPr/>
        <a:lstStyle/>
        <a:p>
          <a:endParaRPr lang="ru-RU"/>
        </a:p>
      </dgm:t>
    </dgm:pt>
    <dgm:pt modelId="{9F45AF2E-F8E6-4AF3-828B-D70A735CEDFF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Доходы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бюджета</a:t>
          </a:r>
        </a:p>
      </dgm:t>
    </dgm:pt>
    <dgm:pt modelId="{E47AF33E-1765-446E-AD54-507DB08644C1}" type="parTrans" cxnId="{8682EB44-0C1C-4C3A-B41C-B43A225EDBAB}">
      <dgm:prSet/>
      <dgm:spPr/>
      <dgm:t>
        <a:bodyPr/>
        <a:lstStyle/>
        <a:p>
          <a:endParaRPr lang="ru-RU"/>
        </a:p>
      </dgm:t>
    </dgm:pt>
    <dgm:pt modelId="{7F350B80-E0C1-4508-BDBD-D2F84AE9021B}" type="sibTrans" cxnId="{8682EB44-0C1C-4C3A-B41C-B43A225EDBAB}">
      <dgm:prSet/>
      <dgm:spPr/>
      <dgm:t>
        <a:bodyPr/>
        <a:lstStyle/>
        <a:p>
          <a:endParaRPr lang="ru-RU"/>
        </a:p>
      </dgm:t>
    </dgm:pt>
    <dgm:pt modelId="{96E0F994-2AB2-406B-A945-7246ED189E9C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поступающие в бюджет денежные средства</a:t>
          </a:r>
        </a:p>
      </dgm:t>
    </dgm:pt>
    <dgm:pt modelId="{267DF478-9F4C-4084-AA33-600C802C6036}" type="parTrans" cxnId="{736C7383-0839-478F-AD0B-CB34ABC034B9}">
      <dgm:prSet/>
      <dgm:spPr/>
      <dgm:t>
        <a:bodyPr/>
        <a:lstStyle/>
        <a:p>
          <a:endParaRPr lang="ru-RU"/>
        </a:p>
      </dgm:t>
    </dgm:pt>
    <dgm:pt modelId="{96389B40-2A1D-466E-92EB-0EE52078996E}" type="sibTrans" cxnId="{736C7383-0839-478F-AD0B-CB34ABC034B9}">
      <dgm:prSet/>
      <dgm:spPr/>
      <dgm:t>
        <a:bodyPr/>
        <a:lstStyle/>
        <a:p>
          <a:endParaRPr lang="ru-RU"/>
        </a:p>
      </dgm:t>
    </dgm:pt>
    <dgm:pt modelId="{5D79636E-CDAF-4B71-AF45-B437549CFC4C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Расходы бюджета</a:t>
          </a:r>
        </a:p>
      </dgm:t>
    </dgm:pt>
    <dgm:pt modelId="{4C9BC407-F564-43F9-A84E-973123857A8B}" type="parTrans" cxnId="{506F867F-A804-4090-B523-3650BA0CCAED}">
      <dgm:prSet/>
      <dgm:spPr/>
      <dgm:t>
        <a:bodyPr/>
        <a:lstStyle/>
        <a:p>
          <a:endParaRPr lang="ru-RU"/>
        </a:p>
      </dgm:t>
    </dgm:pt>
    <dgm:pt modelId="{7A184303-26CE-4908-AC94-CC87211B25F6}" type="sibTrans" cxnId="{506F867F-A804-4090-B523-3650BA0CCAED}">
      <dgm:prSet/>
      <dgm:spPr/>
      <dgm:t>
        <a:bodyPr/>
        <a:lstStyle/>
        <a:p>
          <a:endParaRPr lang="ru-RU"/>
        </a:p>
      </dgm:t>
    </dgm:pt>
    <dgm:pt modelId="{5E488290-8689-43F8-AD84-762D3CEE9641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выплачиваемые из бюджета денежные средства</a:t>
          </a:r>
        </a:p>
      </dgm:t>
    </dgm:pt>
    <dgm:pt modelId="{0220B3CF-5BBF-4934-839B-D9E2DA253863}" type="parTrans" cxnId="{1EF323B2-F075-4284-9C1B-8F5468216A31}">
      <dgm:prSet/>
      <dgm:spPr/>
      <dgm:t>
        <a:bodyPr/>
        <a:lstStyle/>
        <a:p>
          <a:endParaRPr lang="ru-RU"/>
        </a:p>
      </dgm:t>
    </dgm:pt>
    <dgm:pt modelId="{615FE0C4-E145-4261-BEB9-9B3F337AB516}" type="sibTrans" cxnId="{1EF323B2-F075-4284-9C1B-8F5468216A31}">
      <dgm:prSet/>
      <dgm:spPr/>
      <dgm:t>
        <a:bodyPr/>
        <a:lstStyle/>
        <a:p>
          <a:endParaRPr lang="ru-RU"/>
        </a:p>
      </dgm:t>
    </dgm:pt>
    <dgm:pt modelId="{D2E29C4C-96B8-4A7E-9447-5801C5727736}" type="pres">
      <dgm:prSet presAssocID="{77637122-16F7-497B-86ED-527C9DB314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678FD0-1770-4809-8222-00C66C4B098B}" type="pres">
      <dgm:prSet presAssocID="{21266FA0-F644-4518-B57A-4DB352085EF1}" presName="composite" presStyleCnt="0"/>
      <dgm:spPr/>
    </dgm:pt>
    <dgm:pt modelId="{205B95CA-3855-4DFC-8E7C-2DB4ED36F0DB}" type="pres">
      <dgm:prSet presAssocID="{21266FA0-F644-4518-B57A-4DB352085EF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A93AA0-73E0-4EDB-83ED-EED77EE5582F}" type="pres">
      <dgm:prSet presAssocID="{21266FA0-F644-4518-B57A-4DB352085EF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4390F1-F288-4375-971C-0042701B89FE}" type="pres">
      <dgm:prSet presAssocID="{FA7A982D-713B-4A76-9AB7-D03DB5008273}" presName="space" presStyleCnt="0"/>
      <dgm:spPr/>
    </dgm:pt>
    <dgm:pt modelId="{5F12FF7E-2942-4A7D-AE97-1DA12CC71914}" type="pres">
      <dgm:prSet presAssocID="{9F45AF2E-F8E6-4AF3-828B-D70A735CEDFF}" presName="composite" presStyleCnt="0"/>
      <dgm:spPr/>
    </dgm:pt>
    <dgm:pt modelId="{D26AA95F-FBF5-45B6-AD43-6AC00C0EF2FB}" type="pres">
      <dgm:prSet presAssocID="{9F45AF2E-F8E6-4AF3-828B-D70A735CEDFF}" presName="parTx" presStyleLbl="alignNode1" presStyleIdx="1" presStyleCnt="3" custLinFactNeighborX="-1787" custLinFactNeighborY="-74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A4429A-7F69-411B-B429-8C8C9755B79E}" type="pres">
      <dgm:prSet presAssocID="{9F45AF2E-F8E6-4AF3-828B-D70A735CEDFF}" presName="desTx" presStyleLbl="alignAccFollowNode1" presStyleIdx="1" presStyleCnt="3" custScaleX="96250" custScaleY="100053" custLinFactNeighborX="-326" custLinFactNeighborY="-1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7CD695-3AEE-469E-8DB1-B9B8FFF26151}" type="pres">
      <dgm:prSet presAssocID="{7F350B80-E0C1-4508-BDBD-D2F84AE9021B}" presName="space" presStyleCnt="0"/>
      <dgm:spPr/>
    </dgm:pt>
    <dgm:pt modelId="{7D19D50E-9FAA-42EB-9DA9-3006FE0000DA}" type="pres">
      <dgm:prSet presAssocID="{5D79636E-CDAF-4B71-AF45-B437549CFC4C}" presName="composite" presStyleCnt="0"/>
      <dgm:spPr/>
    </dgm:pt>
    <dgm:pt modelId="{F6F37993-1FC1-4F9A-ACDD-84F332F05A36}" type="pres">
      <dgm:prSet presAssocID="{5D79636E-CDAF-4B71-AF45-B437549CFC4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97B904-0208-4866-A492-BAF23529082A}" type="pres">
      <dgm:prSet presAssocID="{5D79636E-CDAF-4B71-AF45-B437549CFC4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46BD07-6399-40BC-A705-A77674D345C4}" srcId="{21266FA0-F644-4518-B57A-4DB352085EF1}" destId="{10D95543-2DC6-42D5-9176-E09719A5731F}" srcOrd="0" destOrd="0" parTransId="{1D7554A2-728C-4ACF-A3C4-E322C0093CB9}" sibTransId="{7CDEB991-3AF7-4D63-81C8-03D8B32A7C5C}"/>
    <dgm:cxn modelId="{C75CAE49-1833-4F6D-A0CF-300C030FA844}" type="presOf" srcId="{9F45AF2E-F8E6-4AF3-828B-D70A735CEDFF}" destId="{D26AA95F-FBF5-45B6-AD43-6AC00C0EF2FB}" srcOrd="0" destOrd="0" presId="urn:microsoft.com/office/officeart/2005/8/layout/hList1"/>
    <dgm:cxn modelId="{506F867F-A804-4090-B523-3650BA0CCAED}" srcId="{77637122-16F7-497B-86ED-527C9DB314A8}" destId="{5D79636E-CDAF-4B71-AF45-B437549CFC4C}" srcOrd="2" destOrd="0" parTransId="{4C9BC407-F564-43F9-A84E-973123857A8B}" sibTransId="{7A184303-26CE-4908-AC94-CC87211B25F6}"/>
    <dgm:cxn modelId="{AEB4C85F-FD26-42EC-BF2F-518F7FB3F4FE}" type="presOf" srcId="{10D95543-2DC6-42D5-9176-E09719A5731F}" destId="{57A93AA0-73E0-4EDB-83ED-EED77EE5582F}" srcOrd="0" destOrd="0" presId="urn:microsoft.com/office/officeart/2005/8/layout/hList1"/>
    <dgm:cxn modelId="{736C7383-0839-478F-AD0B-CB34ABC034B9}" srcId="{9F45AF2E-F8E6-4AF3-828B-D70A735CEDFF}" destId="{96E0F994-2AB2-406B-A945-7246ED189E9C}" srcOrd="0" destOrd="0" parTransId="{267DF478-9F4C-4084-AA33-600C802C6036}" sibTransId="{96389B40-2A1D-466E-92EB-0EE52078996E}"/>
    <dgm:cxn modelId="{C92F1918-4BFA-4896-B1E9-9B8532FD2C3F}" type="presOf" srcId="{96E0F994-2AB2-406B-A945-7246ED189E9C}" destId="{25A4429A-7F69-411B-B429-8C8C9755B79E}" srcOrd="0" destOrd="0" presId="urn:microsoft.com/office/officeart/2005/8/layout/hList1"/>
    <dgm:cxn modelId="{79870192-7E4C-490A-AA23-9386ADD4DABE}" type="presOf" srcId="{21266FA0-F644-4518-B57A-4DB352085EF1}" destId="{205B95CA-3855-4DFC-8E7C-2DB4ED36F0DB}" srcOrd="0" destOrd="0" presId="urn:microsoft.com/office/officeart/2005/8/layout/hList1"/>
    <dgm:cxn modelId="{FFEA38C9-DCA5-4343-A78A-FF721A432537}" type="presOf" srcId="{5D79636E-CDAF-4B71-AF45-B437549CFC4C}" destId="{F6F37993-1FC1-4F9A-ACDD-84F332F05A36}" srcOrd="0" destOrd="0" presId="urn:microsoft.com/office/officeart/2005/8/layout/hList1"/>
    <dgm:cxn modelId="{1EF323B2-F075-4284-9C1B-8F5468216A31}" srcId="{5D79636E-CDAF-4B71-AF45-B437549CFC4C}" destId="{5E488290-8689-43F8-AD84-762D3CEE9641}" srcOrd="0" destOrd="0" parTransId="{0220B3CF-5BBF-4934-839B-D9E2DA253863}" sibTransId="{615FE0C4-E145-4261-BEB9-9B3F337AB516}"/>
    <dgm:cxn modelId="{729D2B62-3AEE-424D-B881-A6A15EAE0137}" srcId="{77637122-16F7-497B-86ED-527C9DB314A8}" destId="{21266FA0-F644-4518-B57A-4DB352085EF1}" srcOrd="0" destOrd="0" parTransId="{C72DC0F2-ECBF-4346-B630-CDC0030FDB29}" sibTransId="{FA7A982D-713B-4A76-9AB7-D03DB5008273}"/>
    <dgm:cxn modelId="{67F62373-CC29-4C54-BAE5-11C3EA021D5C}" type="presOf" srcId="{5E488290-8689-43F8-AD84-762D3CEE9641}" destId="{8D97B904-0208-4866-A492-BAF23529082A}" srcOrd="0" destOrd="0" presId="urn:microsoft.com/office/officeart/2005/8/layout/hList1"/>
    <dgm:cxn modelId="{8682EB44-0C1C-4C3A-B41C-B43A225EDBAB}" srcId="{77637122-16F7-497B-86ED-527C9DB314A8}" destId="{9F45AF2E-F8E6-4AF3-828B-D70A735CEDFF}" srcOrd="1" destOrd="0" parTransId="{E47AF33E-1765-446E-AD54-507DB08644C1}" sibTransId="{7F350B80-E0C1-4508-BDBD-D2F84AE9021B}"/>
    <dgm:cxn modelId="{38EE9E96-C6B3-4028-BDFA-E118D64F3B0E}" type="presOf" srcId="{77637122-16F7-497B-86ED-527C9DB314A8}" destId="{D2E29C4C-96B8-4A7E-9447-5801C5727736}" srcOrd="0" destOrd="0" presId="urn:microsoft.com/office/officeart/2005/8/layout/hList1"/>
    <dgm:cxn modelId="{94897B60-74B6-42EF-AD3F-852CB2B7BC07}" type="presParOf" srcId="{D2E29C4C-96B8-4A7E-9447-5801C5727736}" destId="{73678FD0-1770-4809-8222-00C66C4B098B}" srcOrd="0" destOrd="0" presId="urn:microsoft.com/office/officeart/2005/8/layout/hList1"/>
    <dgm:cxn modelId="{1D3E3A71-1E5D-4275-873C-2E01A405FB4C}" type="presParOf" srcId="{73678FD0-1770-4809-8222-00C66C4B098B}" destId="{205B95CA-3855-4DFC-8E7C-2DB4ED36F0DB}" srcOrd="0" destOrd="0" presId="urn:microsoft.com/office/officeart/2005/8/layout/hList1"/>
    <dgm:cxn modelId="{B2752580-3452-4831-B86D-C5B19CB4BA11}" type="presParOf" srcId="{73678FD0-1770-4809-8222-00C66C4B098B}" destId="{57A93AA0-73E0-4EDB-83ED-EED77EE5582F}" srcOrd="1" destOrd="0" presId="urn:microsoft.com/office/officeart/2005/8/layout/hList1"/>
    <dgm:cxn modelId="{B4F5BFCD-842A-414E-B48C-C99AE570BB6C}" type="presParOf" srcId="{D2E29C4C-96B8-4A7E-9447-5801C5727736}" destId="{924390F1-F288-4375-971C-0042701B89FE}" srcOrd="1" destOrd="0" presId="urn:microsoft.com/office/officeart/2005/8/layout/hList1"/>
    <dgm:cxn modelId="{AE1D3845-3AAF-44DB-8048-E5CDE7FD4AC8}" type="presParOf" srcId="{D2E29C4C-96B8-4A7E-9447-5801C5727736}" destId="{5F12FF7E-2942-4A7D-AE97-1DA12CC71914}" srcOrd="2" destOrd="0" presId="urn:microsoft.com/office/officeart/2005/8/layout/hList1"/>
    <dgm:cxn modelId="{765C294B-9122-4BDE-BA00-0C3EE634FD1C}" type="presParOf" srcId="{5F12FF7E-2942-4A7D-AE97-1DA12CC71914}" destId="{D26AA95F-FBF5-45B6-AD43-6AC00C0EF2FB}" srcOrd="0" destOrd="0" presId="urn:microsoft.com/office/officeart/2005/8/layout/hList1"/>
    <dgm:cxn modelId="{CF53BEA2-C665-4031-B7AD-CA65B4A6C8F1}" type="presParOf" srcId="{5F12FF7E-2942-4A7D-AE97-1DA12CC71914}" destId="{25A4429A-7F69-411B-B429-8C8C9755B79E}" srcOrd="1" destOrd="0" presId="urn:microsoft.com/office/officeart/2005/8/layout/hList1"/>
    <dgm:cxn modelId="{3190E976-820A-4F45-80F4-32A814FAB96F}" type="presParOf" srcId="{D2E29C4C-96B8-4A7E-9447-5801C5727736}" destId="{E57CD695-3AEE-469E-8DB1-B9B8FFF26151}" srcOrd="3" destOrd="0" presId="urn:microsoft.com/office/officeart/2005/8/layout/hList1"/>
    <dgm:cxn modelId="{D1F7A23F-1662-48F3-8C8B-31B1108BC44C}" type="presParOf" srcId="{D2E29C4C-96B8-4A7E-9447-5801C5727736}" destId="{7D19D50E-9FAA-42EB-9DA9-3006FE0000DA}" srcOrd="4" destOrd="0" presId="urn:microsoft.com/office/officeart/2005/8/layout/hList1"/>
    <dgm:cxn modelId="{A7E37C25-E042-47A7-BA2C-C8768159B367}" type="presParOf" srcId="{7D19D50E-9FAA-42EB-9DA9-3006FE0000DA}" destId="{F6F37993-1FC1-4F9A-ACDD-84F332F05A36}" srcOrd="0" destOrd="0" presId="urn:microsoft.com/office/officeart/2005/8/layout/hList1"/>
    <dgm:cxn modelId="{9FC9F7F6-829F-41C2-9766-5ACCDB9BCD58}" type="presParOf" srcId="{7D19D50E-9FAA-42EB-9DA9-3006FE0000DA}" destId="{8D97B904-0208-4866-A492-BAF23529082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B95CA-3855-4DFC-8E7C-2DB4ED36F0DB}">
      <dsp:nvSpPr>
        <dsp:cNvPr id="0" name=""/>
        <dsp:cNvSpPr/>
      </dsp:nvSpPr>
      <dsp:spPr>
        <a:xfrm>
          <a:off x="3688" y="61373"/>
          <a:ext cx="3596238" cy="547200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Бюджет</a:t>
          </a:r>
        </a:p>
      </dsp:txBody>
      <dsp:txXfrm>
        <a:off x="3688" y="61373"/>
        <a:ext cx="3596238" cy="547200"/>
      </dsp:txXfrm>
    </dsp:sp>
    <dsp:sp modelId="{57A93AA0-73E0-4EDB-83ED-EED77EE5582F}">
      <dsp:nvSpPr>
        <dsp:cNvPr id="0" name=""/>
        <dsp:cNvSpPr/>
      </dsp:nvSpPr>
      <dsp:spPr>
        <a:xfrm>
          <a:off x="3688" y="608573"/>
          <a:ext cx="3596238" cy="1827592"/>
        </a:xfrm>
        <a:prstGeom prst="rect">
          <a:avLst/>
        </a:prstGeom>
        <a:solidFill>
          <a:srgbClr val="FFFF00">
            <a:alpha val="90000"/>
          </a:srgbClr>
        </a:solidFill>
        <a:ln w="952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</a:r>
        </a:p>
      </dsp:txBody>
      <dsp:txXfrm>
        <a:off x="3688" y="608573"/>
        <a:ext cx="3596238" cy="1827592"/>
      </dsp:txXfrm>
    </dsp:sp>
    <dsp:sp modelId="{D26AA95F-FBF5-45B6-AD43-6AC00C0EF2FB}">
      <dsp:nvSpPr>
        <dsp:cNvPr id="0" name=""/>
        <dsp:cNvSpPr/>
      </dsp:nvSpPr>
      <dsp:spPr>
        <a:xfrm>
          <a:off x="4039135" y="20528"/>
          <a:ext cx="3596238" cy="547200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Доходы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бюджета</a:t>
          </a:r>
        </a:p>
      </dsp:txBody>
      <dsp:txXfrm>
        <a:off x="4039135" y="20528"/>
        <a:ext cx="3596238" cy="547200"/>
      </dsp:txXfrm>
    </dsp:sp>
    <dsp:sp modelId="{25A4429A-7F69-411B-B429-8C8C9755B79E}">
      <dsp:nvSpPr>
        <dsp:cNvPr id="0" name=""/>
        <dsp:cNvSpPr/>
      </dsp:nvSpPr>
      <dsp:spPr>
        <a:xfrm>
          <a:off x="4159106" y="571605"/>
          <a:ext cx="3461379" cy="1828560"/>
        </a:xfrm>
        <a:prstGeom prst="rect">
          <a:avLst/>
        </a:prstGeom>
        <a:solidFill>
          <a:srgbClr val="FFFF00">
            <a:alpha val="90000"/>
          </a:srgbClr>
        </a:solidFill>
        <a:ln w="952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поступающие в бюджет денежные средства</a:t>
          </a:r>
        </a:p>
      </dsp:txBody>
      <dsp:txXfrm>
        <a:off x="4159106" y="571605"/>
        <a:ext cx="3461379" cy="1828560"/>
      </dsp:txXfrm>
    </dsp:sp>
    <dsp:sp modelId="{F6F37993-1FC1-4F9A-ACDD-84F332F05A36}">
      <dsp:nvSpPr>
        <dsp:cNvPr id="0" name=""/>
        <dsp:cNvSpPr/>
      </dsp:nvSpPr>
      <dsp:spPr>
        <a:xfrm>
          <a:off x="8203112" y="61373"/>
          <a:ext cx="3596238" cy="547200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Расходы бюджета</a:t>
          </a:r>
        </a:p>
      </dsp:txBody>
      <dsp:txXfrm>
        <a:off x="8203112" y="61373"/>
        <a:ext cx="3596238" cy="547200"/>
      </dsp:txXfrm>
    </dsp:sp>
    <dsp:sp modelId="{8D97B904-0208-4866-A492-BAF23529082A}">
      <dsp:nvSpPr>
        <dsp:cNvPr id="0" name=""/>
        <dsp:cNvSpPr/>
      </dsp:nvSpPr>
      <dsp:spPr>
        <a:xfrm>
          <a:off x="8203112" y="608573"/>
          <a:ext cx="3596238" cy="1827592"/>
        </a:xfrm>
        <a:prstGeom prst="rect">
          <a:avLst/>
        </a:prstGeom>
        <a:solidFill>
          <a:srgbClr val="FFFF00">
            <a:alpha val="90000"/>
          </a:srgbClr>
        </a:solidFill>
        <a:ln w="952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>
              <a:latin typeface="Times New Roman" panose="02020603050405020304" pitchFamily="18" charset="0"/>
              <a:cs typeface="Times New Roman" panose="02020603050405020304" pitchFamily="18" charset="0"/>
            </a:rPr>
            <a:t>выплачиваемые из бюджета денежные средства</a:t>
          </a:r>
        </a:p>
      </dsp:txBody>
      <dsp:txXfrm>
        <a:off x="8203112" y="608573"/>
        <a:ext cx="3596238" cy="1827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0.59092</cdr:y>
    </cdr:from>
    <cdr:to>
      <cdr:x>0.27342</cdr:x>
      <cdr:y>1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-731259" y="3293807"/>
          <a:ext cx="2788466" cy="2280235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0.68231</cdr:x>
      <cdr:y>0.18091</cdr:y>
    </cdr:from>
    <cdr:to>
      <cdr:x>0.76905</cdr:x>
      <cdr:y>0.3161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192294" y="122368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0.02494</cdr:x>
      <cdr:y>0.41406</cdr:y>
    </cdr:from>
    <cdr:to>
      <cdr:x>0.2765</cdr:x>
      <cdr:y>0.65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1920" y="2243667"/>
          <a:ext cx="2641600" cy="12784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endParaRPr lang="ru-RU" sz="2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0CBD9-013F-45D2-8E2F-56D363AB6FF5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4435F-355D-4FBB-AD3B-EC07E0F90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274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4435F-355D-4FBB-AD3B-EC07E0F90AA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602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E0201-051B-4DC0-9483-89E1602FA36F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579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4435F-355D-4FBB-AD3B-EC07E0F90AA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14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4435F-355D-4FBB-AD3B-EC07E0F90AA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018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4435F-355D-4FBB-AD3B-EC07E0F90AA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097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4435F-355D-4FBB-AD3B-EC07E0F90AA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782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4435F-355D-4FBB-AD3B-EC07E0F90AA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030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4435F-355D-4FBB-AD3B-EC07E0F90AA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18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4435F-355D-4FBB-AD3B-EC07E0F90AA0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464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727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872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5045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596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4725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760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812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5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871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381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824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645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37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29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698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89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0A63F-BACD-4CE3-9EBE-D7D3FC037DD3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3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  <p:sldLayoutId id="2147484223" r:id="rId12"/>
    <p:sldLayoutId id="2147484224" r:id="rId13"/>
    <p:sldLayoutId id="2147484225" r:id="rId14"/>
    <p:sldLayoutId id="2147484226" r:id="rId15"/>
    <p:sldLayoutId id="21474842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ostapovoadm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75239" y="-313038"/>
            <a:ext cx="4571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7657" y="1262744"/>
            <a:ext cx="10829125" cy="34778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Бюджет для граждан</a:t>
            </a:r>
          </a:p>
          <a:p>
            <a:pPr algn="ctr"/>
            <a:r>
              <a:rPr lang="ru-RU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Исполнение бюджета </a:t>
            </a:r>
          </a:p>
          <a:p>
            <a:pPr algn="ctr"/>
            <a:r>
              <a:rPr lang="ru-RU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Остаповского сельского поселения</a:t>
            </a:r>
          </a:p>
          <a:p>
            <a:pPr algn="ctr"/>
            <a:r>
              <a:rPr lang="ru-RU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за </a:t>
            </a:r>
            <a:r>
              <a:rPr lang="ru-RU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2022 </a:t>
            </a:r>
            <a:r>
              <a:rPr lang="ru-RU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год</a:t>
            </a:r>
            <a:endParaRPr lang="ru-RU" sz="4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61531" y="5691904"/>
            <a:ext cx="108542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 Black" panose="020B0A04020102020204" pitchFamily="34" charset="0"/>
              </a:rPr>
              <a:t>Подготовлен на основе Решения Совета Остаповского сельского поселения от </a:t>
            </a:r>
            <a:r>
              <a:rPr lang="ru-RU" dirty="0" smtClean="0">
                <a:latin typeface="Arial Black" panose="020B0A04020102020204" pitchFamily="34" charset="0"/>
              </a:rPr>
              <a:t>27.04.2023 №8 «Об </a:t>
            </a:r>
            <a:r>
              <a:rPr lang="ru-RU" dirty="0" smtClean="0">
                <a:latin typeface="Arial Black" panose="020B0A04020102020204" pitchFamily="34" charset="0"/>
              </a:rPr>
              <a:t>утверждении отчета об исполнении бюджета Остаповского сельского поселения за </a:t>
            </a:r>
            <a:r>
              <a:rPr lang="ru-RU" dirty="0" smtClean="0">
                <a:latin typeface="Arial Black" panose="020B0A04020102020204" pitchFamily="34" charset="0"/>
              </a:rPr>
              <a:t>2022 </a:t>
            </a:r>
            <a:r>
              <a:rPr lang="ru-RU" dirty="0" smtClean="0">
                <a:latin typeface="Arial Black" panose="020B0A04020102020204" pitchFamily="34" charset="0"/>
              </a:rPr>
              <a:t>год» 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24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886"/>
            <a:ext cx="12192000" cy="68580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24402"/>
            <a:ext cx="11857704" cy="52148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</a:rPr>
              <a:t>Неналоговые доходы бюджета Остаповского сельского поселения за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</a:rPr>
              <a:t>2022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</a:rPr>
              <a:t>год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Arial Black" panose="020B0A04020102020204" pitchFamily="34" charset="0"/>
            </a:endParaRPr>
          </a:p>
        </p:txBody>
      </p:sp>
      <p:graphicFrame>
        <p:nvGraphicFramePr>
          <p:cNvPr id="6" name="Group 1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1464546"/>
              </p:ext>
            </p:extLst>
          </p:nvPr>
        </p:nvGraphicFramePr>
        <p:xfrm>
          <a:off x="393289" y="728167"/>
          <a:ext cx="12767907" cy="550830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9248541"/>
                <a:gridCol w="1741194"/>
                <a:gridCol w="1778172"/>
              </a:tblGrid>
              <a:tr h="7598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тыс. руб.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исполнения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4108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Неналоговые доходы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из них: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210,2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100,7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9858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Доходы, получаемые в виде арендной платы, а также средства продажи права на заключение договоров аренды за земли, находящиеся в собственности сельских поселений ( за исключением имущества бюджетных и автономных учреждений)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86,4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44,6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6995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Доходы, от  использования имущества и прав, находящихся в государственной и муниципальной собственности ( за исключением имущества бюджетных и автономных учреждений, а так же государственных и муниципальных предприятий, в том числе казенных)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118,8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483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 от оказания платных услуг и компенсации затрат государства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11925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Невыясненные поступления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rial" charset="0"/>
                        </a:rPr>
                        <a:t>3,4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670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43826" y="76551"/>
            <a:ext cx="11926529" cy="523220"/>
          </a:xfrm>
          <a:prstGeom prst="rect">
            <a:avLst/>
          </a:prstGeom>
          <a:blipFill dpi="0" rotWithShape="1">
            <a:blip r:embed="rId2">
              <a:alphaModFix amt="44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Безвозмездные поступления – 12760,0 тыс. рублей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15422177"/>
              </p:ext>
            </p:extLst>
          </p:nvPr>
        </p:nvGraphicFramePr>
        <p:xfrm>
          <a:off x="671362" y="867749"/>
          <a:ext cx="11149781" cy="5912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499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327578"/>
              </p:ext>
            </p:extLst>
          </p:nvPr>
        </p:nvGraphicFramePr>
        <p:xfrm>
          <a:off x="-89209" y="840316"/>
          <a:ext cx="12292294" cy="88524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2409"/>
                <a:gridCol w="1917032"/>
                <a:gridCol w="1279497"/>
                <a:gridCol w="1054629"/>
                <a:gridCol w="871349"/>
                <a:gridCol w="464751"/>
                <a:gridCol w="738898"/>
                <a:gridCol w="914230"/>
                <a:gridCol w="2219499"/>
              </a:tblGrid>
              <a:tr h="363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ctr"/>
                </a:tc>
              </a:tr>
              <a:tr h="26916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Раздел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Утвержденные бюджетные назначения, 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тыс. руб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Исполнено за 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год,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Темп роста, 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030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Исполнено,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Отклонение от плановых назначений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тыс.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Уровень исполнения, 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Удельный вес в общем объеме расходов, 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8044,7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7101,7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943,0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88.3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6265,6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69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798,9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798,5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582,2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80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4367,9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3888,1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479,7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4043,9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104,0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84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Обеспечение проведение выборов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и референдумов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340,9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84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Резервный фонд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3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0113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916,3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2415,1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239,3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1298,6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191,8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3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0200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232,4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232,4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225,5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69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Мобилизационная и вневойсковая подготовка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0203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232,4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232,4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225,5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69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0300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318,7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318,2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182,3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23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Защита населения и территории от последствий чрезвычайных ситуаций природного и техногенного характера, гражданская оборона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0309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69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Обеспечение пожарной безопасности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0310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318,7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318,2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182,3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45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0400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776,6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774,0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774,8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07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0405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135,4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132,8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3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0409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641,3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641,3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774,8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69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0500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5483,1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3981,3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1501,8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4886,3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122,7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84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Жилищное хозяйство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0503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5483,1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3981,3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1501,8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4886,3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122,7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Культура, кинематография, средства массовой информации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0800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6030,1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5083,4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946,7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4806,2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68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Культура,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кинемотография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0801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6030,1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5083,4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946,7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4806,2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68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расходов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20897,8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17503,0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3394,8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17164,2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97241" y="-564329"/>
            <a:ext cx="6746709" cy="142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5395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06040" y="0"/>
            <a:ext cx="6537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Основные характеристики исполнения бюджета Остаповского сельского поселения по </a:t>
            </a:r>
            <a:r>
              <a:rPr lang="ru-RU" dirty="0" smtClean="0"/>
              <a:t>расходам </a:t>
            </a:r>
            <a:r>
              <a:rPr lang="ru-RU" dirty="0"/>
              <a:t>за </a:t>
            </a:r>
            <a:r>
              <a:rPr lang="ru-RU" dirty="0" smtClean="0"/>
              <a:t>2022 </a:t>
            </a:r>
            <a:r>
              <a:rPr lang="ru-RU" dirty="0"/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628681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повлиявшие на исполнение плана по доходам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84821" y="3258955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2505" y="2446420"/>
            <a:ext cx="11518232" cy="3408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поступления в течение года от продажи имущества и продажи земельных участков, находящихся в муниципальной собственности, согласно плану приватизации и поданных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заявлений и проведенных аукционов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467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1734812" y="253144"/>
            <a:ext cx="9430227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Расходы 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бюджета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(тыс. рублей)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296255"/>
              </p:ext>
            </p:extLst>
          </p:nvPr>
        </p:nvGraphicFramePr>
        <p:xfrm>
          <a:off x="747253" y="1522428"/>
          <a:ext cx="10599172" cy="4449882"/>
        </p:xfrm>
        <a:graphic>
          <a:graphicData uri="http://schemas.openxmlformats.org/drawingml/2006/table">
            <a:tbl>
              <a:tblPr firstRow="1" bandRow="1"/>
              <a:tblGrid>
                <a:gridCol w="3403572"/>
                <a:gridCol w="3662543"/>
                <a:gridCol w="3533057"/>
              </a:tblGrid>
              <a:tr h="22095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dirty="0" smtClean="0"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ru-RU" sz="2800" dirty="0" smtClean="0"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latin typeface="Arial Black" panose="020B0A04020102020204" pitchFamily="34" charset="0"/>
                        </a:rPr>
                        <a:t>Утверждено</a:t>
                      </a:r>
                      <a:endParaRPr lang="ru-RU" sz="28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dirty="0" smtClean="0"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ru-RU" sz="2800" dirty="0" smtClean="0"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latin typeface="Arial Black" panose="020B0A04020102020204" pitchFamily="34" charset="0"/>
                        </a:rPr>
                        <a:t>Исполнено</a:t>
                      </a:r>
                      <a:endParaRPr lang="ru-RU" sz="28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dirty="0" smtClean="0"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ru-RU" sz="2800" dirty="0" smtClean="0"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latin typeface="Arial Black" panose="020B0A04020102020204" pitchFamily="34" charset="0"/>
                        </a:rPr>
                        <a:t>% исполнения</a:t>
                      </a:r>
                      <a:endParaRPr lang="ru-RU" sz="28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240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b="1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20897,8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b="1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17503,0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b="1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83,8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70" y="-82313"/>
            <a:ext cx="1613583" cy="16135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86059" y="-82313"/>
            <a:ext cx="2755570" cy="215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4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755" y="-456907"/>
            <a:ext cx="12995248" cy="7314907"/>
          </a:xfrm>
          <a:prstGeom prst="rect">
            <a:avLst/>
          </a:prstGeom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424211505"/>
              </p:ext>
            </p:extLst>
          </p:nvPr>
        </p:nvGraphicFramePr>
        <p:xfrm>
          <a:off x="78658" y="-456907"/>
          <a:ext cx="14109290" cy="7314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028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94093736"/>
              </p:ext>
            </p:extLst>
          </p:nvPr>
        </p:nvGraphicFramePr>
        <p:xfrm>
          <a:off x="776749" y="-117987"/>
          <a:ext cx="10500852" cy="6440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568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2716"/>
            <a:ext cx="11145698" cy="165768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Расходы бюджета </a:t>
            </a:r>
            <a:r>
              <a:rPr lang="ru-RU" b="1" dirty="0" smtClean="0">
                <a:solidFill>
                  <a:schemeClr val="tx1"/>
                </a:solidFill>
              </a:rPr>
              <a:t>Остаповского сельского поселения по </a:t>
            </a:r>
            <a:r>
              <a:rPr lang="ru-RU" b="1" dirty="0">
                <a:solidFill>
                  <a:schemeClr val="tx1"/>
                </a:solidFill>
              </a:rPr>
              <a:t>разделам и подразделам классификации расходов бюджетов в </a:t>
            </a:r>
            <a:r>
              <a:rPr lang="ru-RU" b="1" dirty="0" smtClean="0">
                <a:solidFill>
                  <a:schemeClr val="tx1"/>
                </a:solidFill>
              </a:rPr>
              <a:t>2022 </a:t>
            </a:r>
            <a:r>
              <a:rPr lang="ru-RU" b="1" dirty="0">
                <a:solidFill>
                  <a:schemeClr val="tx1"/>
                </a:solidFill>
              </a:rPr>
              <a:t>году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7506963"/>
              </p:ext>
            </p:extLst>
          </p:nvPr>
        </p:nvGraphicFramePr>
        <p:xfrm>
          <a:off x="0" y="1870903"/>
          <a:ext cx="12186458" cy="76342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98175"/>
                <a:gridCol w="1438101"/>
                <a:gridCol w="1446415"/>
                <a:gridCol w="1113905"/>
                <a:gridCol w="789709"/>
                <a:gridCol w="1704110"/>
                <a:gridCol w="1596043"/>
              </a:tblGrid>
              <a:tr h="31618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к уточненному плану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  <a:tr h="10715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Первоначально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утвержденные бюджетные назначения,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 marL="32949" marR="32949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Утвержденные бюджетные назначения, в последней редакции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  <a:p>
                      <a:endParaRPr lang="ru-RU" dirty="0"/>
                    </a:p>
                  </a:txBody>
                  <a:tcPr marL="32949" marR="32949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Исполнено,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2021 году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к первоначальному плану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>
                    <a:solidFill>
                      <a:schemeClr val="accent1"/>
                    </a:solidFill>
                  </a:tcPr>
                </a:tc>
              </a:tr>
              <a:tr h="405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6029,3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8044,7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7101,7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791,0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798,9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798,5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  <a:tr h="523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4141,0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4367,9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3888,1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  <a:tr h="371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1047,3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2828,0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2415,1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  <a:tr h="315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  <a:tr h="275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 и вневойсковая подготовка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  <a:tr h="340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пожарной безопасности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0310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318,2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  <a:tr h="307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776,6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774,0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  <a:tr h="290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641,3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641,3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  <a:tr h="232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5083,1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5483,1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3981,3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  <a:tr h="307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5083,1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5483,1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3981,3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  <a:tr h="315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кинематография, средства массовой информации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4640,1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5083,4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3981,3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  <a:tr h="282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4640,1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5083,4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3981,3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  <a:tr h="357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  <a:tr h="3075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  <a:tr h="401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бюджета - ИТОГО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16576,4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indent="88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20897,8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17503,0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</a:tbl>
          </a:graphicData>
        </a:graphic>
      </p:graphicFrame>
      <p:sp>
        <p:nvSpPr>
          <p:cNvPr id="5" name="Control 20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Control 19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Control 18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Control 17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Control 16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Control 15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Control 14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Control 13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Control 12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Control 11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Control 10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Control 9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Control 8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Control 7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Control 6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Control 5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Control 4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Control 3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Control 2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Control 1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76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629" y="0"/>
            <a:ext cx="8596668" cy="162025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Причины отклонений исполнения бюджета за </a:t>
            </a:r>
            <a:r>
              <a:rPr lang="ru-RU" dirty="0" smtClean="0">
                <a:solidFill>
                  <a:schemeClr val="tx1"/>
                </a:solidFill>
              </a:rPr>
              <a:t>2022 </a:t>
            </a:r>
            <a:r>
              <a:rPr lang="ru-RU" dirty="0">
                <a:solidFill>
                  <a:schemeClr val="tx1"/>
                </a:solidFill>
              </a:rPr>
              <a:t>год по расходам  по разделам, подразделам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939688"/>
              </p:ext>
            </p:extLst>
          </p:nvPr>
        </p:nvGraphicFramePr>
        <p:xfrm>
          <a:off x="765219" y="1876313"/>
          <a:ext cx="9849852" cy="3833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49852"/>
              </a:tblGrid>
              <a:tr h="11771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0113- Уровень исполнения расходов составил всего 85,4 % в связи с отменой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мероприятий в период пандемии.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69" marR="25569" marT="0" marB="0" anchor="ctr"/>
                </a:tc>
              </a:tr>
              <a:tr h="1259357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0503-Уровень исполнения расходов составил всего 72,6 % в связи снижением цены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процессе конкурсной процедуры.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69" marR="25569" marT="0" marB="0" anchor="ctr"/>
                </a:tc>
              </a:tr>
              <a:tr h="139681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р.п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0801 – Уровень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исполнения расходов всего 78,3 % связан с тем, что были отменены многие мероприятия.</a:t>
                      </a:r>
                    </a:p>
                  </a:txBody>
                  <a:tcPr marL="25569" marR="2556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07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3030" y="-1582220"/>
            <a:ext cx="2147300" cy="12078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48000" y="123291"/>
            <a:ext cx="76679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Исполнение</a:t>
            </a:r>
            <a:r>
              <a:rPr lang="ru-RU" dirty="0"/>
              <a:t> </a:t>
            </a:r>
            <a:r>
              <a:rPr lang="ru-RU" b="1" dirty="0"/>
              <a:t>бюджета по программным направлениям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729320"/>
              </p:ext>
            </p:extLst>
          </p:nvPr>
        </p:nvGraphicFramePr>
        <p:xfrm>
          <a:off x="1243174" y="893852"/>
          <a:ext cx="10911154" cy="65780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417"/>
                <a:gridCol w="4448710"/>
                <a:gridCol w="996593"/>
                <a:gridCol w="811659"/>
                <a:gridCol w="842481"/>
                <a:gridCol w="688368"/>
                <a:gridCol w="1726059"/>
                <a:gridCol w="1006867"/>
              </a:tblGrid>
              <a:tr h="160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</a:tr>
              <a:tr h="1016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эффективности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 (баллов)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Предложение о целесообразности  продолжения или утверждения реализации муниципальных программ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не выполнения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</a:tr>
              <a:tr h="1016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Остаповского сельского поселения «Обеспечение деятельности в пожарной безопасности»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318,7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318,2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является эффективной, значения целевых индикаторов были выполнены в полном объеме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Экономия средств в связи с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оказанной помощью по опашке колхозами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</a:tr>
              <a:tr h="10455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местного самоуправления в Остаповском сельском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поселении»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6095,3</a:t>
                      </a:r>
                      <a:endParaRPr lang="ru-RU" sz="1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5375,6</a:t>
                      </a:r>
                      <a:endParaRPr lang="ru-RU" sz="1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88,2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является эффективной, значения целевых индикаторов были выполнены в полном объеме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</a:tr>
              <a:tr h="799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2.1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«Обеспечение деятельности органов местного самоуправления Остаповского сельского поселения»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6076,7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5367,0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88,3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является эффективной, значения целевых индикаторов были выполнены в полном объеме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</a:tr>
              <a:tr h="2323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2.2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«Развитие муниципальной службы»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18,6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8,6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является эффективной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Экономия средств образована в связи с пандемией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Короновирусной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инфекции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</a:tr>
              <a:tr h="8130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«Совершенствование управлением муниципальной собственностью Остаповского сельского поселения.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315,3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173,2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54,9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является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</a:tr>
              <a:tr h="4065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3.1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«Эффективное управление муниципальной собственностью и земельными ресурсами поселения»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315,3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173,2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54,9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11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7254" y="0"/>
            <a:ext cx="4571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1333" y="372533"/>
            <a:ext cx="7865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Главные направления оптимизации бюджета поселения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0241" y="1546197"/>
            <a:ext cx="9228667" cy="1557866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Увеличение доходной части бюджета за счет увеличения доли собственных доходов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86002" y="3784939"/>
            <a:ext cx="9228667" cy="1557866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Контроль за недопущением неэффективных расходов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27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0245" y="335630"/>
            <a:ext cx="9045678" cy="270545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Исполнение бюджета по программным направлениям</a:t>
            </a:r>
            <a:endParaRPr lang="ru-RU" sz="2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4958431"/>
              </p:ext>
            </p:extLst>
          </p:nvPr>
        </p:nvGraphicFramePr>
        <p:xfrm>
          <a:off x="572909" y="1263721"/>
          <a:ext cx="11334839" cy="7467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6974"/>
                <a:gridCol w="4941870"/>
                <a:gridCol w="760287"/>
                <a:gridCol w="924675"/>
                <a:gridCol w="595901"/>
                <a:gridCol w="821932"/>
                <a:gridCol w="1592495"/>
                <a:gridCol w="1150705"/>
              </a:tblGrid>
              <a:tr h="11250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Муниципальная программа «Улучшение условий и охраны труда в Остаповском сельском поселении на 2017-2019 годы»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34,0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Программа является эффективной, значения целевых индикаторов были выполнены в полном объеме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</a:tr>
              <a:tr h="807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4.1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Подпрограмма «Улучшение условий и охраны труда в администрации Остаповского сельского поселения и подведомственных  казенных учреждениях»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34,00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Программа является эффективной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В связи с пандемией мед. осмотр был отменен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</a:tr>
              <a:tr h="13709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Муниципальная программа «Обеспечение мероприятий по благоустройству населенных пунктов Остаповского сельского </a:t>
                      </a:r>
                      <a:r>
                        <a:rPr lang="ru-RU" sz="900" dirty="0" smtClean="0">
                          <a:effectLst/>
                        </a:rPr>
                        <a:t>поселения»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4986,8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3485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69,9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Программа является эффективной, значения целевых индикаторов были выполнены в полном объеме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</a:tr>
              <a:tr h="9364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5.1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Подпрограмма «Организация и обеспечение уличного освещения на территории Остаповского сельского поселения»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2420,0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1960,2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69,8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подпрограмма является эффективной, значения целевых индикаторов были выполнены в полном объеме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Длительность</a:t>
                      </a:r>
                      <a:r>
                        <a:rPr lang="ru-RU" sz="900" baseline="0" dirty="0" smtClean="0">
                          <a:effectLst/>
                        </a:rPr>
                        <a:t> при заключении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</a:tr>
              <a:tr h="458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5.2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Подпрограмма «Обеспечение мероприятий по содержанию и ремонту памятников и обелисков.»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50,00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25,0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50,0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подпрограмма является эффективной, значения целевых индикаторов были выполнены в полном объеме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Помощь в ремонте памятников была оказана воинской частью в следствии которой вышла экономия бюджетных средств.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</a:tr>
              <a:tr h="558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5.3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Подпрограмма «Организация благоустройства и озеленения территории поселения»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2416,8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1420,1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58,8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подпрограмма является эффективной, значения целевых индикаторов были выполнены в полном объеме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</a:tr>
              <a:tr h="649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5.4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Подпрограмма «Обеспечение энергосбережения и энергетической эффективности в Остаповском сельском поселении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100,0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79,7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79,7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подпрограмма является </a:t>
                      </a:r>
                      <a:r>
                        <a:rPr lang="ru-RU" sz="900" dirty="0" err="1" smtClean="0">
                          <a:effectLst/>
                        </a:rPr>
                        <a:t>эффективнойзначения</a:t>
                      </a:r>
                      <a:r>
                        <a:rPr lang="ru-RU" sz="900" dirty="0" smtClean="0">
                          <a:effectLst/>
                        </a:rPr>
                        <a:t> целевых индикаторов были выполнены в полном объеме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13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1282" y="228600"/>
            <a:ext cx="5523658" cy="418672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по программным направлениям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963049"/>
              </p:ext>
            </p:extLst>
          </p:nvPr>
        </p:nvGraphicFramePr>
        <p:xfrm>
          <a:off x="359596" y="1250474"/>
          <a:ext cx="11835829" cy="71434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2337"/>
                <a:gridCol w="4582274"/>
                <a:gridCol w="1047964"/>
                <a:gridCol w="1068512"/>
                <a:gridCol w="863029"/>
                <a:gridCol w="1171254"/>
                <a:gridCol w="1479479"/>
                <a:gridCol w="1160980"/>
              </a:tblGrid>
              <a:tr h="7124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культуры</a:t>
                      </a:r>
                      <a:r>
                        <a:rPr lang="ru-RU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спорта в Остаповском сельском поселении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6030,1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5083,4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84,3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Программа является эффективной, значения целевых индикаторов были выполнены в полном объеме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6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6.1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Подпрограмма «Обеспечение деятельности, сохранение и развитие учреждений культуры на территории Остаповского сельского поселения</a:t>
                      </a:r>
                      <a:r>
                        <a:rPr lang="ru-RU" sz="1100" dirty="0" smtClean="0">
                          <a:effectLst/>
                        </a:rPr>
                        <a:t>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5930,1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5073,5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84,3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Подпрограмма является  не эффективной, значения целевых индикаторов были выполнены в полном объеме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16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6.2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/>
                      </a:r>
                      <a:br>
                        <a:rPr lang="ru-RU" sz="1100">
                          <a:effectLst/>
                        </a:rPr>
                      </a:br>
                      <a:r>
                        <a:rPr lang="ru-RU" sz="1100">
                          <a:effectLst/>
                        </a:rPr>
                        <a:t>Подпрограмма «Развитие физической культуры и спорта на территории Остаповского сельского поселения»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9,9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9,9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является  малоэффективной, значения целевых индикаторов были выполнены не в полном объеме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Причиной не выполнения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послужила пандемия, в период которой все культурно- массовые мероприятия запрещены</a:t>
                      </a:r>
                      <a:r>
                        <a:rPr lang="ru-RU" sz="1100" baseline="0" dirty="0" smtClean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7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Муниципальная программа «Поддержка субъектов малого предпринимательства»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30,00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30,0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Подпрограмма является  не эффективной, значения целевых индикаторов не были выполнены в полном объеме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Причиной не выполнения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послужила пандемия, в период которой все культурно- массовые мероприятия запрещены</a:t>
                      </a:r>
                      <a:r>
                        <a:rPr lang="ru-RU" sz="1100" baseline="0" dirty="0" smtClean="0">
                          <a:effectLst/>
                        </a:rPr>
                        <a:t>.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59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7.1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Подпрограмма «Поддержка субъектов малого предпринимательства»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30,00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30,00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Всего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17810,2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1465,4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81,2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33564" y="513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69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7253" y="0"/>
            <a:ext cx="45719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0467" y="169333"/>
            <a:ext cx="10752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Сведения о планируемых объемах муниципального долга 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724117"/>
              </p:ext>
            </p:extLst>
          </p:nvPr>
        </p:nvGraphicFramePr>
        <p:xfrm>
          <a:off x="624115" y="2416629"/>
          <a:ext cx="10001704" cy="1935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0289"/>
                <a:gridCol w="1872615"/>
                <a:gridCol w="1879600"/>
                <a:gridCol w="1879600"/>
                <a:gridCol w="1879600"/>
              </a:tblGrid>
              <a:tr h="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муниципального образования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Утверждено решением о бюджете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Предельный объем долга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Верхний предел долга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2020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2021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 </a:t>
                      </a:r>
                      <a:r>
                        <a:rPr lang="ru-RU" sz="1100" dirty="0" smtClean="0">
                          <a:effectLst/>
                        </a:rPr>
                        <a:t>01.01.2021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 </a:t>
                      </a:r>
                      <a:r>
                        <a:rPr lang="ru-RU" sz="1100" dirty="0" smtClean="0">
                          <a:effectLst/>
                        </a:rPr>
                        <a:t>01.01.2022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43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Остаповское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сельское поселение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88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333" y="-400693"/>
            <a:ext cx="45719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818037" y="932108"/>
            <a:ext cx="7814732" cy="32316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Palatino Linotype" panose="02040502050505030304" pitchFamily="18" charset="0"/>
            </a:endParaRP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Обсуждение гражданами проекта бюджета Остаповского сельского поселения(проекта решения об исполнении бюджета) возможно посредством участия граждан в публичных слушаниях. Информация о дате, времени и месте проведения публичных слушаний размещается на сайте Остаповского сельского </a:t>
            </a:r>
            <a:r>
              <a:rPr lang="ru-RU" sz="14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поселения </a:t>
            </a:r>
            <a:r>
              <a:rPr lang="en-US" sz="1400" dirty="0" smtClean="0">
                <a:solidFill>
                  <a:schemeClr val="tx1"/>
                </a:solidFill>
                <a:latin typeface="Palatino Linotype" panose="02040502050505030304" pitchFamily="18" charset="0"/>
                <a:hlinkClick r:id="rId3"/>
              </a:rPr>
              <a:t>http://ostapovo</a:t>
            </a:r>
            <a:r>
              <a:rPr lang="ru-RU" sz="1400" dirty="0" smtClean="0">
                <a:solidFill>
                  <a:schemeClr val="tx1"/>
                </a:solidFill>
                <a:latin typeface="Palatino Linotype" panose="02040502050505030304" pitchFamily="18" charset="0"/>
                <a:hlinkClick r:id="rId3"/>
              </a:rPr>
              <a:t>-</a:t>
            </a:r>
            <a:r>
              <a:rPr lang="en-US" sz="1400" dirty="0" smtClean="0">
                <a:solidFill>
                  <a:schemeClr val="tx1"/>
                </a:solidFill>
                <a:latin typeface="Palatino Linotype" panose="02040502050505030304" pitchFamily="18" charset="0"/>
                <a:hlinkClick r:id="rId3"/>
              </a:rPr>
              <a:t>adm.ru</a:t>
            </a:r>
            <a:r>
              <a:rPr lang="en-US" sz="14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ru-RU" sz="1400" dirty="0" smtClean="0">
                <a:latin typeface="Palatino Linotype" panose="02040502050505030304" pitchFamily="18" charset="0"/>
              </a:rPr>
              <a:t>не позднее, чем за 7 дней до даты их проведения</a:t>
            </a:r>
            <a:r>
              <a:rPr lang="en-US" sz="1400" dirty="0" smtClean="0">
                <a:latin typeface="Palatino Linotype" panose="02040502050505030304" pitchFamily="18" charset="0"/>
              </a:rPr>
              <a:t>.</a:t>
            </a: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Телефон для связи: 8(49351) </a:t>
            </a:r>
            <a:r>
              <a:rPr lang="en-US" sz="1400" dirty="0" smtClean="0">
                <a:latin typeface="Palatino Linotype" panose="02040502050505030304" pitchFamily="18" charset="0"/>
              </a:rPr>
              <a:t>3-04-09</a:t>
            </a:r>
            <a:endParaRPr lang="ru-RU" sz="1400" dirty="0" smtClean="0">
              <a:latin typeface="Palatino Linotype" panose="02040502050505030304" pitchFamily="18" charset="0"/>
            </a:endParaRP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Режим работы Администрации: </a:t>
            </a: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Пн-Чт: 08.00-17.00</a:t>
            </a: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Пт: 08.00-16.00</a:t>
            </a: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Перерыв: 13.00-14.00</a:t>
            </a: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Начальник </a:t>
            </a:r>
            <a:r>
              <a:rPr lang="en-US" sz="1400" dirty="0" smtClean="0">
                <a:latin typeface="Palatino Linotype" panose="02040502050505030304" pitchFamily="18" charset="0"/>
              </a:rPr>
              <a:t> </a:t>
            </a:r>
            <a:r>
              <a:rPr lang="ru-RU" sz="1400" dirty="0">
                <a:latin typeface="Palatino Linotype" panose="02040502050505030304" pitchFamily="18" charset="0"/>
              </a:rPr>
              <a:t>ф</a:t>
            </a:r>
            <a:r>
              <a:rPr lang="ru-RU" sz="1400" dirty="0" smtClean="0">
                <a:latin typeface="Palatino Linotype" panose="02040502050505030304" pitchFamily="18" charset="0"/>
              </a:rPr>
              <a:t>инансового отдела Романова Светлана Васильевна</a:t>
            </a:r>
          </a:p>
          <a:p>
            <a:pPr algn="ctr"/>
            <a:endParaRPr lang="ru-RU" dirty="0" smtClean="0">
              <a:latin typeface="Palatino Linotype" panose="02040502050505030304" pitchFamily="18" charset="0"/>
            </a:endParaRPr>
          </a:p>
          <a:p>
            <a:pPr algn="ctr"/>
            <a:endParaRPr lang="ru-RU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92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20" y="2363252"/>
            <a:ext cx="422910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Рисунок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865" y="3294185"/>
            <a:ext cx="1219200" cy="187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09265" y="-1036498"/>
            <a:ext cx="11825420" cy="347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ЧТО ТАКОЕ «БЮДЖЕТ ДЛЯ ГРАЖДАН»?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«Бюджет для граждан»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аналитический документ, разрабатываемый в целях предоставления гражданам актуальной информации об исполнении районного бюджета в формате, доступном для широкого круга пользователей.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представленной информации отражены положения Отчета об исполнении бюджета Остаповского сельского поселения за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09265" y="5331635"/>
            <a:ext cx="1158240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«Бюджет для граждан» нацелен на получение обратной связи от граждан, которым интересны современные проблемы муниципальных финансов в Остаповском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сельском поселении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63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Рисунок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005263"/>
            <a:ext cx="2490788" cy="289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931210965"/>
              </p:ext>
            </p:extLst>
          </p:nvPr>
        </p:nvGraphicFramePr>
        <p:xfrm>
          <a:off x="152399" y="968991"/>
          <a:ext cx="11803040" cy="2497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ЧТО ТАКОЕ БЮДЖЕТ?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152400" y="3895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3446585" y="3865873"/>
            <a:ext cx="8253046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расходы бюджета превышают доходы, то бюджет исполняется  с дефицитом.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 дефицитном бюджете растет долг и (или) снижаются остатки средств на счете бюджета.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7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859541"/>
              </p:ext>
            </p:extLst>
          </p:nvPr>
        </p:nvGraphicFramePr>
        <p:xfrm>
          <a:off x="1437929" y="1509774"/>
          <a:ext cx="9598246" cy="43640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748"/>
                <a:gridCol w="9397498"/>
              </a:tblGrid>
              <a:tr h="336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Обеспечение долгосрочной сбалансированности и устойчивости бюджетной системы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Остаповского сельского поселения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 anchor="ctr"/>
                </a:tc>
              </a:tr>
              <a:tr h="280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Построение системы открытости информации о бюджетном процессе и финансовых потоках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 anchor="ctr"/>
                </a:tc>
              </a:tr>
              <a:tr h="348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Концентрация финансовых ресурсов на приоритетных направлениях расходования бюджетных средств, определенных муниципальными программами Комсомольского муниципального района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 anchor="ctr"/>
                </a:tc>
              </a:tr>
              <a:tr h="347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Совершенствование финансовых механизмов оказания муниципальных услуг (выполнения работ) бюджетными и автономными учреждениями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 anchor="ctr"/>
                </a:tc>
              </a:tr>
              <a:tr h="328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Равного доступа населения к социальным услугам в сфере образования, культуры и спорта, повышения качества предоставляемых услуг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 anchor="ctr"/>
                </a:tc>
              </a:tr>
              <a:tr h="466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Достижение целевых показателей, утвержденных муниципальными программами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Остаповского сельского поселения,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планами мероприятий («дорожными картами») по развитию соответствующих отраслей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 anchor="ctr"/>
                </a:tc>
              </a:tr>
              <a:tr h="466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Внедрение механизмов эффективного контракта в муниципальных учреждениях в целях установления взаимосвязи между эффективностью деятельности работников и результатами труда, качеством оказываемых муниципальных услуг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 anchor="ctr"/>
                </a:tc>
              </a:tr>
              <a:tr h="498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Расширение и </a:t>
                      </a:r>
                      <a:r>
                        <a:rPr lang="ru-RU" sz="1000" dirty="0" smtClean="0">
                          <a:effectLst/>
                        </a:rPr>
                        <a:t>укрепление, с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овершенствование  добровольной  пожарной  охраны, путем  обеспечения  материально-техническими  средствами  добровольных  противопожарных  формирований  поселения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 anchor="ctr"/>
                </a:tc>
              </a:tr>
              <a:tr h="498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Обеспечение проведения мероприятий </a:t>
                      </a:r>
                      <a:r>
                        <a:rPr lang="ru-RU" sz="1000" dirty="0" smtClean="0">
                          <a:effectLst/>
                        </a:rPr>
                        <a:t>по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решению проблем использования и развития  потенциала физической культуры и спорта для укрепления здоровья населения, популяризации массового спорта и приобщение различных категорий  населения к регулярным занятиям физической культурой и спортом, формирования здорового образа.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 anchor="ctr"/>
                </a:tc>
              </a:tr>
              <a:tr h="466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Реализация комплекса мер, направленных на стабильность финансовой поддержки муниципальных образований, повышение эффективности и целевого использования предоставленных межбюджетных трансфертов, а также необходимость проведения ими оптимизационных мероприятий в бюджетной сфере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 anchor="ctr"/>
                </a:tc>
              </a:tr>
            </a:tbl>
          </a:graphicData>
        </a:graphic>
      </p:graphicFrame>
      <p:sp>
        <p:nvSpPr>
          <p:cNvPr id="27" name="Стрелка вправо 26"/>
          <p:cNvSpPr>
            <a:spLocks/>
          </p:cNvSpPr>
          <p:nvPr/>
        </p:nvSpPr>
        <p:spPr>
          <a:xfrm>
            <a:off x="1066638" y="1881698"/>
            <a:ext cx="357188" cy="40163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8" name="Стрелка вправо 27"/>
          <p:cNvSpPr>
            <a:spLocks/>
          </p:cNvSpPr>
          <p:nvPr/>
        </p:nvSpPr>
        <p:spPr>
          <a:xfrm>
            <a:off x="1064222" y="2729459"/>
            <a:ext cx="357188" cy="4032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9" name="Стрелка вправо 28"/>
          <p:cNvSpPr>
            <a:spLocks/>
          </p:cNvSpPr>
          <p:nvPr/>
        </p:nvSpPr>
        <p:spPr>
          <a:xfrm>
            <a:off x="1064222" y="3625747"/>
            <a:ext cx="357188" cy="4032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0" name="Стрелка вправо 29"/>
          <p:cNvSpPr>
            <a:spLocks/>
          </p:cNvSpPr>
          <p:nvPr/>
        </p:nvSpPr>
        <p:spPr>
          <a:xfrm>
            <a:off x="1064222" y="4051559"/>
            <a:ext cx="357188" cy="40163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1" name="Стрелка вправо 30"/>
          <p:cNvSpPr>
            <a:spLocks/>
          </p:cNvSpPr>
          <p:nvPr/>
        </p:nvSpPr>
        <p:spPr>
          <a:xfrm>
            <a:off x="1064222" y="4499663"/>
            <a:ext cx="355600" cy="40163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2" name="Стрелка вправо 31"/>
          <p:cNvSpPr>
            <a:spLocks/>
          </p:cNvSpPr>
          <p:nvPr/>
        </p:nvSpPr>
        <p:spPr>
          <a:xfrm>
            <a:off x="1064222" y="4933060"/>
            <a:ext cx="357187" cy="40163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3" name="Стрелка вправо 32"/>
          <p:cNvSpPr>
            <a:spLocks/>
          </p:cNvSpPr>
          <p:nvPr/>
        </p:nvSpPr>
        <p:spPr>
          <a:xfrm>
            <a:off x="1051001" y="5366457"/>
            <a:ext cx="355600" cy="40163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4" name="Стрелка вправо 33"/>
          <p:cNvSpPr>
            <a:spLocks/>
          </p:cNvSpPr>
          <p:nvPr/>
        </p:nvSpPr>
        <p:spPr>
          <a:xfrm>
            <a:off x="1051001" y="5814168"/>
            <a:ext cx="355600" cy="40163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5" name="Стрелка вправо 34"/>
          <p:cNvSpPr>
            <a:spLocks/>
          </p:cNvSpPr>
          <p:nvPr/>
        </p:nvSpPr>
        <p:spPr>
          <a:xfrm>
            <a:off x="1055120" y="1470105"/>
            <a:ext cx="357188" cy="40163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6" name="Стрелка вправо 35"/>
          <p:cNvSpPr>
            <a:spLocks/>
          </p:cNvSpPr>
          <p:nvPr/>
        </p:nvSpPr>
        <p:spPr>
          <a:xfrm>
            <a:off x="1064222" y="2320540"/>
            <a:ext cx="357188" cy="4032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7" name="Стрелка вправо 36"/>
          <p:cNvSpPr>
            <a:spLocks/>
          </p:cNvSpPr>
          <p:nvPr/>
        </p:nvSpPr>
        <p:spPr>
          <a:xfrm>
            <a:off x="1064222" y="3177227"/>
            <a:ext cx="357188" cy="41061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1828800" y="22154"/>
            <a:ext cx="9886949" cy="1600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ОСНОВНЫЕ НАПРАВЛЕНИЯ БЮДЖЕТНОЙ ПОЛИТИКИ ОСТАПОВСКОГО СЕЛЬСКОГО ПОСЕЛЕНИЯ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2022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ГОДА.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26"/>
          <p:cNvSpPr>
            <a:spLocks noChangeArrowheads="1"/>
          </p:cNvSpPr>
          <p:nvPr/>
        </p:nvSpPr>
        <p:spPr bwMode="auto">
          <a:xfrm>
            <a:off x="4105275" y="23034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62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098" y="0"/>
            <a:ext cx="4956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20" y="692150"/>
            <a:ext cx="3251553" cy="32515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5983" y="346936"/>
            <a:ext cx="846849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Недоимка на </a:t>
            </a:r>
            <a:r>
              <a:rPr lang="ru-RU" sz="3600" dirty="0" smtClean="0">
                <a:solidFill>
                  <a:schemeClr val="bg1"/>
                </a:solidFill>
              </a:rPr>
              <a:t>01.01.2023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6523" y="2317927"/>
            <a:ext cx="6219568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879,4 тыс. рублей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51473" y="4587963"/>
            <a:ext cx="5885935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597,3 тыс. рублей снизилось.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770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61440" y="251604"/>
            <a:ext cx="9430227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Доходы бюджета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(тыс. рублей)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561479"/>
              </p:ext>
            </p:extLst>
          </p:nvPr>
        </p:nvGraphicFramePr>
        <p:xfrm>
          <a:off x="747253" y="1522428"/>
          <a:ext cx="10599172" cy="4449882"/>
        </p:xfrm>
        <a:graphic>
          <a:graphicData uri="http://schemas.openxmlformats.org/drawingml/2006/table">
            <a:tbl>
              <a:tblPr firstRow="1" bandRow="1"/>
              <a:tblGrid>
                <a:gridCol w="3403572"/>
                <a:gridCol w="3662543"/>
                <a:gridCol w="3533057"/>
              </a:tblGrid>
              <a:tr h="22095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ru-RU" sz="28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Утверждено</a:t>
                      </a:r>
                      <a:endParaRPr lang="ru-RU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ru-RU" sz="28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Исполнено</a:t>
                      </a:r>
                      <a:endParaRPr lang="ru-RU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ru-RU" sz="28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% исполнения</a:t>
                      </a:r>
                      <a:endParaRPr lang="ru-RU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240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b="1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ru-RU" sz="2800" b="1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18556,8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b="1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ru-RU" sz="2800" b="1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18488,5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b="1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ru-RU" sz="2800" b="1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99,6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302" y="0"/>
            <a:ext cx="1613583" cy="161358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711" y="83151"/>
            <a:ext cx="2498624" cy="199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5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9714" y="166046"/>
            <a:ext cx="8485238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Доходы бюджета Остаповского сельского поселения за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2022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год составили 18488,5 тыс. рублей, в том числе: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456861599"/>
              </p:ext>
            </p:extLst>
          </p:nvPr>
        </p:nvGraphicFramePr>
        <p:xfrm>
          <a:off x="698089" y="945808"/>
          <a:ext cx="11149781" cy="5730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2565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50368030"/>
              </p:ext>
            </p:extLst>
          </p:nvPr>
        </p:nvGraphicFramePr>
        <p:xfrm>
          <a:off x="265471" y="698090"/>
          <a:ext cx="11720052" cy="5730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9432" y="224825"/>
            <a:ext cx="11228439" cy="40011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Налоговые доходы – 5514,0 тыс. рублей (исполнены на 98,9 % к плану)</a:t>
            </a:r>
            <a:endParaRPr lang="ru-RU" sz="2000" dirty="0">
              <a:ln w="0"/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58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4980</TotalTime>
  <Words>1797</Words>
  <Application>Microsoft Office PowerPoint</Application>
  <PresentationFormat>Широкоэкранный</PresentationFormat>
  <Paragraphs>670</Paragraphs>
  <Slides>23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Arial Black</vt:lpstr>
      <vt:lpstr>Calibri</vt:lpstr>
      <vt:lpstr>Century Gothic</vt:lpstr>
      <vt:lpstr>Palatino Linotype</vt:lpstr>
      <vt:lpstr>Times New Roman</vt:lpstr>
      <vt:lpstr>Wingdings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Причины повлиявшие на исполнение плана по доходам</vt:lpstr>
      <vt:lpstr>Презентация PowerPoint</vt:lpstr>
      <vt:lpstr>Презентация PowerPoint</vt:lpstr>
      <vt:lpstr>Презентация PowerPoint</vt:lpstr>
      <vt:lpstr>Расходы бюджета Остаповского сельского поселения по разделам и подразделам классификации расходов бюджетов в 2022 году</vt:lpstr>
      <vt:lpstr>Причины отклонений исполнения бюджета за 2022 год по расходам  по разделам, подразделам</vt:lpstr>
      <vt:lpstr>Презентация PowerPoint</vt:lpstr>
      <vt:lpstr> Исполнение бюджета по программным направлениям</vt:lpstr>
      <vt:lpstr>Исполнение по программным направлениям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svetlana</cp:lastModifiedBy>
  <cp:revision>353</cp:revision>
  <dcterms:created xsi:type="dcterms:W3CDTF">2016-04-12T08:22:33Z</dcterms:created>
  <dcterms:modified xsi:type="dcterms:W3CDTF">2023-08-18T11:53:13Z</dcterms:modified>
</cp:coreProperties>
</file>